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  <p:sldMasterId id="2147483662" r:id="rId3"/>
    <p:sldMasterId id="2147483679" r:id="rId4"/>
  </p:sldMasterIdLst>
  <p:notesMasterIdLst>
    <p:notesMasterId r:id="rId30"/>
  </p:notesMasterIdLst>
  <p:sldIdLst>
    <p:sldId id="256" r:id="rId5"/>
    <p:sldId id="489" r:id="rId6"/>
    <p:sldId id="429" r:id="rId7"/>
    <p:sldId id="491" r:id="rId8"/>
    <p:sldId id="509" r:id="rId9"/>
    <p:sldId id="286" r:id="rId10"/>
    <p:sldId id="493" r:id="rId11"/>
    <p:sldId id="494" r:id="rId12"/>
    <p:sldId id="352" r:id="rId13"/>
    <p:sldId id="287" r:id="rId14"/>
    <p:sldId id="356" r:id="rId15"/>
    <p:sldId id="495" r:id="rId16"/>
    <p:sldId id="496" r:id="rId17"/>
    <p:sldId id="501" r:id="rId18"/>
    <p:sldId id="503" r:id="rId19"/>
    <p:sldId id="502" r:id="rId20"/>
    <p:sldId id="504" r:id="rId21"/>
    <p:sldId id="505" r:id="rId22"/>
    <p:sldId id="506" r:id="rId23"/>
    <p:sldId id="498" r:id="rId24"/>
    <p:sldId id="500" r:id="rId25"/>
    <p:sldId id="507" r:id="rId26"/>
    <p:sldId id="508" r:id="rId27"/>
    <p:sldId id="427" r:id="rId28"/>
    <p:sldId id="497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DAE"/>
    <a:srgbClr val="C4D3F4"/>
    <a:srgbClr val="E46C0A"/>
    <a:srgbClr val="CEDC49"/>
    <a:srgbClr val="009ACA"/>
    <a:srgbClr val="08A5EF"/>
    <a:srgbClr val="00B0F0"/>
    <a:srgbClr val="EB97BE"/>
    <a:srgbClr val="00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15" autoAdjust="0"/>
    <p:restoredTop sz="94906" autoAdjust="0"/>
  </p:normalViewPr>
  <p:slideViewPr>
    <p:cSldViewPr>
      <p:cViewPr varScale="1">
        <p:scale>
          <a:sx n="87" d="100"/>
          <a:sy n="87" d="100"/>
        </p:scale>
        <p:origin x="1008" y="60"/>
      </p:cViewPr>
      <p:guideLst>
        <p:guide orient="horz" pos="1620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C1439F0-C8ED-4A4E-95F2-13305D7FA1C5}" type="datetimeFigureOut">
              <a:rPr lang="zh-CN" altLang="en-US"/>
              <a:t>2022/6/21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EE7B31A-ADC3-4D9A-AEFF-77832A092C5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DAE6C-ADF0-441F-BDC1-CE19A75E08D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87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DAE6C-ADF0-441F-BDC1-CE19A75E08DF}" type="slidenum">
              <a:rPr lang="zh-CN" altLang="en-US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7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01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DAE6C-ADF0-441F-BDC1-CE19A75E08DF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DAE6C-ADF0-441F-BDC1-CE19A75E08DF}" type="slidenum">
              <a:rPr lang="zh-CN" altLang="en-US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2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7B31A-ADC3-4D9A-AEFF-77832A092C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65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59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2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87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4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7B31A-ADC3-4D9A-AEFF-77832A092C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3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7B31A-ADC3-4D9A-AEFF-77832A092C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>
            <a:off x="5976938" y="4945063"/>
            <a:ext cx="3163888" cy="195262"/>
          </a:xfrm>
          <a:custGeom>
            <a:avLst/>
            <a:gdLst>
              <a:gd name="T0" fmla="*/ 1993 w 1993"/>
              <a:gd name="T1" fmla="*/ 0 h 123"/>
              <a:gd name="T2" fmla="*/ 135 w 1993"/>
              <a:gd name="T3" fmla="*/ 0 h 123"/>
              <a:gd name="T4" fmla="*/ 0 w 1993"/>
              <a:gd name="T5" fmla="*/ 123 h 123"/>
              <a:gd name="T6" fmla="*/ 1993 w 1993"/>
              <a:gd name="T7" fmla="*/ 123 h 123"/>
              <a:gd name="T8" fmla="*/ 1993 w 1993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3" h="123">
                <a:moveTo>
                  <a:pt x="1993" y="0"/>
                </a:moveTo>
                <a:lnTo>
                  <a:pt x="135" y="0"/>
                </a:lnTo>
                <a:lnTo>
                  <a:pt x="0" y="123"/>
                </a:lnTo>
                <a:lnTo>
                  <a:pt x="1993" y="123"/>
                </a:lnTo>
                <a:lnTo>
                  <a:pt x="1993" y="0"/>
                </a:lnTo>
                <a:close/>
              </a:path>
            </a:pathLst>
          </a:custGeom>
          <a:solidFill>
            <a:srgbClr val="CED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 userDrawn="1"/>
        </p:nvSpPr>
        <p:spPr bwMode="auto">
          <a:xfrm>
            <a:off x="3175" y="4945063"/>
            <a:ext cx="2925763" cy="195262"/>
          </a:xfrm>
          <a:custGeom>
            <a:avLst/>
            <a:gdLst>
              <a:gd name="T0" fmla="*/ 0 w 1843"/>
              <a:gd name="T1" fmla="*/ 0 h 123"/>
              <a:gd name="T2" fmla="*/ 0 w 1843"/>
              <a:gd name="T3" fmla="*/ 123 h 123"/>
              <a:gd name="T4" fmla="*/ 1701 w 1843"/>
              <a:gd name="T5" fmla="*/ 123 h 123"/>
              <a:gd name="T6" fmla="*/ 1843 w 1843"/>
              <a:gd name="T7" fmla="*/ 0 h 123"/>
              <a:gd name="T8" fmla="*/ 0 w 1843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3" h="123">
                <a:moveTo>
                  <a:pt x="0" y="0"/>
                </a:moveTo>
                <a:lnTo>
                  <a:pt x="0" y="123"/>
                </a:lnTo>
                <a:lnTo>
                  <a:pt x="1701" y="123"/>
                </a:lnTo>
                <a:lnTo>
                  <a:pt x="1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2703513" y="4945063"/>
            <a:ext cx="3487738" cy="195262"/>
          </a:xfrm>
          <a:custGeom>
            <a:avLst/>
            <a:gdLst>
              <a:gd name="T0" fmla="*/ 142 w 2197"/>
              <a:gd name="T1" fmla="*/ 0 h 123"/>
              <a:gd name="T2" fmla="*/ 0 w 2197"/>
              <a:gd name="T3" fmla="*/ 123 h 123"/>
              <a:gd name="T4" fmla="*/ 2062 w 2197"/>
              <a:gd name="T5" fmla="*/ 123 h 123"/>
              <a:gd name="T6" fmla="*/ 2197 w 2197"/>
              <a:gd name="T7" fmla="*/ 0 h 123"/>
              <a:gd name="T8" fmla="*/ 142 w 2197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7" h="123">
                <a:moveTo>
                  <a:pt x="142" y="0"/>
                </a:moveTo>
                <a:lnTo>
                  <a:pt x="0" y="123"/>
                </a:lnTo>
                <a:lnTo>
                  <a:pt x="2062" y="123"/>
                </a:lnTo>
                <a:lnTo>
                  <a:pt x="2197" y="0"/>
                </a:lnTo>
                <a:lnTo>
                  <a:pt x="142" y="0"/>
                </a:lnTo>
                <a:close/>
              </a:path>
            </a:pathLst>
          </a:custGeom>
          <a:solidFill>
            <a:srgbClr val="009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9A68-9BD0-4774-8154-F7906C1E76E6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344F239D-269B-439F-A3A5-14660F9C5F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5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33ppt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2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68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51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7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73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2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06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7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 userDrawn="1"/>
        </p:nvSpPr>
        <p:spPr bwMode="auto">
          <a:xfrm>
            <a:off x="5976938" y="4945063"/>
            <a:ext cx="3163888" cy="195262"/>
          </a:xfrm>
          <a:custGeom>
            <a:avLst/>
            <a:gdLst>
              <a:gd name="T0" fmla="*/ 1993 w 1993"/>
              <a:gd name="T1" fmla="*/ 0 h 123"/>
              <a:gd name="T2" fmla="*/ 135 w 1993"/>
              <a:gd name="T3" fmla="*/ 0 h 123"/>
              <a:gd name="T4" fmla="*/ 0 w 1993"/>
              <a:gd name="T5" fmla="*/ 123 h 123"/>
              <a:gd name="T6" fmla="*/ 1993 w 1993"/>
              <a:gd name="T7" fmla="*/ 123 h 123"/>
              <a:gd name="T8" fmla="*/ 1993 w 1993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3" h="123">
                <a:moveTo>
                  <a:pt x="1993" y="0"/>
                </a:moveTo>
                <a:lnTo>
                  <a:pt x="135" y="0"/>
                </a:lnTo>
                <a:lnTo>
                  <a:pt x="0" y="123"/>
                </a:lnTo>
                <a:lnTo>
                  <a:pt x="1993" y="123"/>
                </a:lnTo>
                <a:lnTo>
                  <a:pt x="1993" y="0"/>
                </a:lnTo>
                <a:close/>
              </a:path>
            </a:pathLst>
          </a:custGeom>
          <a:solidFill>
            <a:srgbClr val="CED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 userDrawn="1"/>
        </p:nvSpPr>
        <p:spPr bwMode="auto">
          <a:xfrm>
            <a:off x="3175" y="4945063"/>
            <a:ext cx="2925763" cy="195262"/>
          </a:xfrm>
          <a:custGeom>
            <a:avLst/>
            <a:gdLst>
              <a:gd name="T0" fmla="*/ 0 w 1843"/>
              <a:gd name="T1" fmla="*/ 0 h 123"/>
              <a:gd name="T2" fmla="*/ 0 w 1843"/>
              <a:gd name="T3" fmla="*/ 123 h 123"/>
              <a:gd name="T4" fmla="*/ 1701 w 1843"/>
              <a:gd name="T5" fmla="*/ 123 h 123"/>
              <a:gd name="T6" fmla="*/ 1843 w 1843"/>
              <a:gd name="T7" fmla="*/ 0 h 123"/>
              <a:gd name="T8" fmla="*/ 0 w 1843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3" h="123">
                <a:moveTo>
                  <a:pt x="0" y="0"/>
                </a:moveTo>
                <a:lnTo>
                  <a:pt x="0" y="123"/>
                </a:lnTo>
                <a:lnTo>
                  <a:pt x="1701" y="123"/>
                </a:lnTo>
                <a:lnTo>
                  <a:pt x="1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 userDrawn="1"/>
        </p:nvSpPr>
        <p:spPr bwMode="auto">
          <a:xfrm>
            <a:off x="2703513" y="4945063"/>
            <a:ext cx="3487738" cy="195262"/>
          </a:xfrm>
          <a:custGeom>
            <a:avLst/>
            <a:gdLst>
              <a:gd name="T0" fmla="*/ 142 w 2197"/>
              <a:gd name="T1" fmla="*/ 0 h 123"/>
              <a:gd name="T2" fmla="*/ 0 w 2197"/>
              <a:gd name="T3" fmla="*/ 123 h 123"/>
              <a:gd name="T4" fmla="*/ 2062 w 2197"/>
              <a:gd name="T5" fmla="*/ 123 h 123"/>
              <a:gd name="T6" fmla="*/ 2197 w 2197"/>
              <a:gd name="T7" fmla="*/ 0 h 123"/>
              <a:gd name="T8" fmla="*/ 142 w 2197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7" h="123">
                <a:moveTo>
                  <a:pt x="142" y="0"/>
                </a:moveTo>
                <a:lnTo>
                  <a:pt x="0" y="123"/>
                </a:lnTo>
                <a:lnTo>
                  <a:pt x="2062" y="123"/>
                </a:lnTo>
                <a:lnTo>
                  <a:pt x="2197" y="0"/>
                </a:lnTo>
                <a:lnTo>
                  <a:pt x="142" y="0"/>
                </a:lnTo>
                <a:close/>
              </a:path>
            </a:pathLst>
          </a:custGeom>
          <a:solidFill>
            <a:srgbClr val="009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"/>
          <p:cNvSpPr/>
          <p:nvPr userDrawn="1"/>
        </p:nvSpPr>
        <p:spPr bwMode="auto">
          <a:xfrm>
            <a:off x="-540568" y="195486"/>
            <a:ext cx="1284288" cy="561975"/>
          </a:xfrm>
          <a:custGeom>
            <a:avLst/>
            <a:gdLst>
              <a:gd name="T0" fmla="*/ 339 w 339"/>
              <a:gd name="T1" fmla="*/ 73 h 147"/>
              <a:gd name="T2" fmla="*/ 266 w 339"/>
              <a:gd name="T3" fmla="*/ 147 h 147"/>
              <a:gd name="T4" fmla="*/ 73 w 339"/>
              <a:gd name="T5" fmla="*/ 147 h 147"/>
              <a:gd name="T6" fmla="*/ 0 w 339"/>
              <a:gd name="T7" fmla="*/ 73 h 147"/>
              <a:gd name="T8" fmla="*/ 0 w 339"/>
              <a:gd name="T9" fmla="*/ 73 h 147"/>
              <a:gd name="T10" fmla="*/ 73 w 339"/>
              <a:gd name="T11" fmla="*/ 0 h 147"/>
              <a:gd name="T12" fmla="*/ 266 w 339"/>
              <a:gd name="T13" fmla="*/ 0 h 147"/>
              <a:gd name="T14" fmla="*/ 339 w 339"/>
              <a:gd name="T15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9" h="147">
                <a:moveTo>
                  <a:pt x="339" y="73"/>
                </a:moveTo>
                <a:cubicBezTo>
                  <a:pt x="339" y="114"/>
                  <a:pt x="307" y="147"/>
                  <a:pt x="266" y="147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32" y="147"/>
                  <a:pt x="0" y="114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3"/>
                  <a:pt x="32" y="0"/>
                  <a:pt x="73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307" y="0"/>
                  <a:pt x="339" y="33"/>
                  <a:pt x="339" y="73"/>
                </a:cubicBez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2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6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6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420331"/>
            <a:ext cx="2151419" cy="4302841"/>
          </a:xfrm>
          <a:custGeom>
            <a:avLst/>
            <a:gdLst>
              <a:gd name="connsiteX0" fmla="*/ 0 w 2868559"/>
              <a:gd name="connsiteY0" fmla="*/ 0 h 5737121"/>
              <a:gd name="connsiteX1" fmla="*/ 2868559 w 2868559"/>
              <a:gd name="connsiteY1" fmla="*/ 2868561 h 5737121"/>
              <a:gd name="connsiteX2" fmla="*/ 0 w 2868559"/>
              <a:gd name="connsiteY2" fmla="*/ 5737121 h 57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8559" h="5737121">
                <a:moveTo>
                  <a:pt x="0" y="0"/>
                </a:moveTo>
                <a:lnTo>
                  <a:pt x="2868559" y="2868561"/>
                </a:lnTo>
                <a:lnTo>
                  <a:pt x="0" y="573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80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160605" y="-1"/>
            <a:ext cx="4822793" cy="2410709"/>
          </a:xfrm>
          <a:custGeom>
            <a:avLst/>
            <a:gdLst>
              <a:gd name="connsiteX0" fmla="*/ 4011555 w 6430391"/>
              <a:gd name="connsiteY0" fmla="*/ 1 h 3214278"/>
              <a:gd name="connsiteX1" fmla="*/ 6430391 w 6430391"/>
              <a:gd name="connsiteY1" fmla="*/ 1 h 3214278"/>
              <a:gd name="connsiteX2" fmla="*/ 5220973 w 6430391"/>
              <a:gd name="connsiteY2" fmla="*/ 1209420 h 3214278"/>
              <a:gd name="connsiteX3" fmla="*/ 0 w 6430391"/>
              <a:gd name="connsiteY3" fmla="*/ 1 h 3214278"/>
              <a:gd name="connsiteX4" fmla="*/ 2418837 w 6430391"/>
              <a:gd name="connsiteY4" fmla="*/ 1 h 3214278"/>
              <a:gd name="connsiteX5" fmla="*/ 1209418 w 6430391"/>
              <a:gd name="connsiteY5" fmla="*/ 1209420 h 3214278"/>
              <a:gd name="connsiteX6" fmla="*/ 2594894 w 6430391"/>
              <a:gd name="connsiteY6" fmla="*/ 0 h 3214278"/>
              <a:gd name="connsiteX7" fmla="*/ 3835497 w 6430391"/>
              <a:gd name="connsiteY7" fmla="*/ 0 h 3214278"/>
              <a:gd name="connsiteX8" fmla="*/ 5132484 w 6430391"/>
              <a:gd name="connsiteY8" fmla="*/ 1296988 h 3214278"/>
              <a:gd name="connsiteX9" fmla="*/ 3215195 w 6430391"/>
              <a:gd name="connsiteY9" fmla="*/ 3214278 h 3214278"/>
              <a:gd name="connsiteX10" fmla="*/ 1297906 w 6430391"/>
              <a:gd name="connsiteY10" fmla="*/ 1296988 h 321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30391" h="3214278">
                <a:moveTo>
                  <a:pt x="4011555" y="1"/>
                </a:moveTo>
                <a:lnTo>
                  <a:pt x="6430391" y="1"/>
                </a:lnTo>
                <a:lnTo>
                  <a:pt x="5220973" y="1209420"/>
                </a:lnTo>
                <a:close/>
                <a:moveTo>
                  <a:pt x="0" y="1"/>
                </a:moveTo>
                <a:lnTo>
                  <a:pt x="2418837" y="1"/>
                </a:lnTo>
                <a:lnTo>
                  <a:pt x="1209418" y="1209420"/>
                </a:lnTo>
                <a:close/>
                <a:moveTo>
                  <a:pt x="2594894" y="0"/>
                </a:moveTo>
                <a:lnTo>
                  <a:pt x="3835497" y="0"/>
                </a:lnTo>
                <a:lnTo>
                  <a:pt x="5132484" y="1296988"/>
                </a:lnTo>
                <a:lnTo>
                  <a:pt x="3215195" y="3214278"/>
                </a:lnTo>
                <a:lnTo>
                  <a:pt x="1297906" y="12969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3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9146" y="3330921"/>
            <a:ext cx="2140573" cy="971916"/>
          </a:xfrm>
          <a:custGeom>
            <a:avLst/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502664" y="3330921"/>
            <a:ext cx="2140573" cy="971916"/>
          </a:xfrm>
          <a:custGeom>
            <a:avLst/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836182" y="3330921"/>
            <a:ext cx="2140573" cy="971916"/>
          </a:xfrm>
          <a:custGeom>
            <a:avLst/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6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400299" y="1819726"/>
            <a:ext cx="2371727" cy="2044592"/>
          </a:xfrm>
          <a:custGeom>
            <a:avLst/>
            <a:gdLst>
              <a:gd name="connsiteX0" fmla="*/ 681531 w 3162302"/>
              <a:gd name="connsiteY0" fmla="*/ 0 h 2726122"/>
              <a:gd name="connsiteX1" fmla="*/ 2480771 w 3162302"/>
              <a:gd name="connsiteY1" fmla="*/ 0 h 2726122"/>
              <a:gd name="connsiteX2" fmla="*/ 3162302 w 3162302"/>
              <a:gd name="connsiteY2" fmla="*/ 1363061 h 2726122"/>
              <a:gd name="connsiteX3" fmla="*/ 2480771 w 3162302"/>
              <a:gd name="connsiteY3" fmla="*/ 2726122 h 2726122"/>
              <a:gd name="connsiteX4" fmla="*/ 681531 w 3162302"/>
              <a:gd name="connsiteY4" fmla="*/ 2726122 h 2726122"/>
              <a:gd name="connsiteX5" fmla="*/ 0 w 3162302"/>
              <a:gd name="connsiteY5" fmla="*/ 1363061 h 272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302" h="2726122">
                <a:moveTo>
                  <a:pt x="681531" y="0"/>
                </a:moveTo>
                <a:lnTo>
                  <a:pt x="2480771" y="0"/>
                </a:lnTo>
                <a:lnTo>
                  <a:pt x="3162302" y="1363061"/>
                </a:lnTo>
                <a:lnTo>
                  <a:pt x="2480771" y="2726122"/>
                </a:lnTo>
                <a:lnTo>
                  <a:pt x="681531" y="2726122"/>
                </a:lnTo>
                <a:lnTo>
                  <a:pt x="0" y="1363061"/>
                </a:lnTo>
                <a:close/>
              </a:path>
            </a:pathLst>
          </a:custGeom>
          <a:ln w="5715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56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85061" y="2102803"/>
            <a:ext cx="2247740" cy="2247740"/>
          </a:xfrm>
          <a:custGeom>
            <a:avLst/>
            <a:gdLst>
              <a:gd name="connsiteX0" fmla="*/ 0 w 2996986"/>
              <a:gd name="connsiteY0" fmla="*/ 0 h 2996986"/>
              <a:gd name="connsiteX1" fmla="*/ 2996986 w 2996986"/>
              <a:gd name="connsiteY1" fmla="*/ 0 h 2996986"/>
              <a:gd name="connsiteX2" fmla="*/ 2996986 w 2996986"/>
              <a:gd name="connsiteY2" fmla="*/ 2996986 h 2996986"/>
              <a:gd name="connsiteX3" fmla="*/ 0 w 2996986"/>
              <a:gd name="connsiteY3" fmla="*/ 2996986 h 299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986" h="2996986">
                <a:moveTo>
                  <a:pt x="0" y="0"/>
                </a:moveTo>
                <a:lnTo>
                  <a:pt x="2996986" y="0"/>
                </a:lnTo>
                <a:lnTo>
                  <a:pt x="2996986" y="2996986"/>
                </a:lnTo>
                <a:lnTo>
                  <a:pt x="0" y="2996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47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028252"/>
            <a:ext cx="9152256" cy="1969343"/>
          </a:xfrm>
          <a:custGeom>
            <a:avLst/>
            <a:gdLst>
              <a:gd name="connsiteX0" fmla="*/ 0 w 12203008"/>
              <a:gd name="connsiteY0" fmla="*/ 0 h 2625790"/>
              <a:gd name="connsiteX1" fmla="*/ 12203008 w 12203008"/>
              <a:gd name="connsiteY1" fmla="*/ 0 h 2625790"/>
              <a:gd name="connsiteX2" fmla="*/ 12203008 w 12203008"/>
              <a:gd name="connsiteY2" fmla="*/ 2625790 h 2625790"/>
              <a:gd name="connsiteX3" fmla="*/ 0 w 12203008"/>
              <a:gd name="connsiteY3" fmla="*/ 2625790 h 26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008" h="2625790">
                <a:moveTo>
                  <a:pt x="0" y="0"/>
                </a:moveTo>
                <a:lnTo>
                  <a:pt x="12203008" y="0"/>
                </a:lnTo>
                <a:lnTo>
                  <a:pt x="12203008" y="2625790"/>
                </a:lnTo>
                <a:lnTo>
                  <a:pt x="0" y="26257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61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2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47675"/>
            <a:ext cx="5292725" cy="503238"/>
          </a:xfrm>
          <a:prstGeom prst="rect">
            <a:avLst/>
          </a:prstGeom>
          <a:pattFill prst="ltDnDiag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燕尾形 4"/>
          <p:cNvSpPr/>
          <p:nvPr userDrawn="1"/>
        </p:nvSpPr>
        <p:spPr>
          <a:xfrm>
            <a:off x="0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燕尾形 5"/>
          <p:cNvSpPr/>
          <p:nvPr userDrawn="1"/>
        </p:nvSpPr>
        <p:spPr>
          <a:xfrm>
            <a:off x="152400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95536" y="519534"/>
            <a:ext cx="4032448" cy="360000"/>
          </a:xfrm>
          <a:prstGeom prst="rect">
            <a:avLst/>
          </a:prstGeom>
        </p:spPr>
        <p:txBody>
          <a:bodyPr/>
          <a:lstStyle>
            <a:lvl1pPr algn="l">
              <a:defRPr lang="zh-CN" altLang="en-US" sz="2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23528" y="1347788"/>
            <a:ext cx="8496943" cy="316817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06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29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96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4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8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47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9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829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54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420331"/>
            <a:ext cx="2151419" cy="4302841"/>
          </a:xfrm>
          <a:custGeom>
            <a:avLst/>
            <a:gdLst>
              <a:gd name="connsiteX0" fmla="*/ 0 w 2868559"/>
              <a:gd name="connsiteY0" fmla="*/ 0 h 5737121"/>
              <a:gd name="connsiteX1" fmla="*/ 2868559 w 2868559"/>
              <a:gd name="connsiteY1" fmla="*/ 2868561 h 5737121"/>
              <a:gd name="connsiteX2" fmla="*/ 0 w 2868559"/>
              <a:gd name="connsiteY2" fmla="*/ 5737121 h 57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8559" h="5737121">
                <a:moveTo>
                  <a:pt x="0" y="0"/>
                </a:moveTo>
                <a:lnTo>
                  <a:pt x="2868559" y="2868561"/>
                </a:lnTo>
                <a:lnTo>
                  <a:pt x="0" y="573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15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47675"/>
            <a:ext cx="9144000" cy="503238"/>
          </a:xfrm>
          <a:prstGeom prst="rect">
            <a:avLst/>
          </a:prstGeom>
          <a:pattFill prst="ltDnDiag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燕尾形 4"/>
          <p:cNvSpPr/>
          <p:nvPr userDrawn="1"/>
        </p:nvSpPr>
        <p:spPr>
          <a:xfrm>
            <a:off x="0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燕尾形 5"/>
          <p:cNvSpPr/>
          <p:nvPr userDrawn="1"/>
        </p:nvSpPr>
        <p:spPr>
          <a:xfrm>
            <a:off x="152400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95536" y="519534"/>
            <a:ext cx="8748464" cy="3600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2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23528" y="1347788"/>
            <a:ext cx="8496943" cy="316817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160605" y="-1"/>
            <a:ext cx="4822793" cy="2410709"/>
          </a:xfrm>
          <a:custGeom>
            <a:avLst/>
            <a:gdLst>
              <a:gd name="connsiteX0" fmla="*/ 4011555 w 6430391"/>
              <a:gd name="connsiteY0" fmla="*/ 1 h 3214278"/>
              <a:gd name="connsiteX1" fmla="*/ 6430391 w 6430391"/>
              <a:gd name="connsiteY1" fmla="*/ 1 h 3214278"/>
              <a:gd name="connsiteX2" fmla="*/ 5220973 w 6430391"/>
              <a:gd name="connsiteY2" fmla="*/ 1209420 h 3214278"/>
              <a:gd name="connsiteX3" fmla="*/ 0 w 6430391"/>
              <a:gd name="connsiteY3" fmla="*/ 1 h 3214278"/>
              <a:gd name="connsiteX4" fmla="*/ 2418837 w 6430391"/>
              <a:gd name="connsiteY4" fmla="*/ 1 h 3214278"/>
              <a:gd name="connsiteX5" fmla="*/ 1209418 w 6430391"/>
              <a:gd name="connsiteY5" fmla="*/ 1209420 h 3214278"/>
              <a:gd name="connsiteX6" fmla="*/ 2594894 w 6430391"/>
              <a:gd name="connsiteY6" fmla="*/ 0 h 3214278"/>
              <a:gd name="connsiteX7" fmla="*/ 3835497 w 6430391"/>
              <a:gd name="connsiteY7" fmla="*/ 0 h 3214278"/>
              <a:gd name="connsiteX8" fmla="*/ 5132484 w 6430391"/>
              <a:gd name="connsiteY8" fmla="*/ 1296988 h 3214278"/>
              <a:gd name="connsiteX9" fmla="*/ 3215195 w 6430391"/>
              <a:gd name="connsiteY9" fmla="*/ 3214278 h 3214278"/>
              <a:gd name="connsiteX10" fmla="*/ 1297906 w 6430391"/>
              <a:gd name="connsiteY10" fmla="*/ 1296988 h 321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30391" h="3214278">
                <a:moveTo>
                  <a:pt x="4011555" y="1"/>
                </a:moveTo>
                <a:lnTo>
                  <a:pt x="6430391" y="1"/>
                </a:lnTo>
                <a:lnTo>
                  <a:pt x="5220973" y="1209420"/>
                </a:lnTo>
                <a:close/>
                <a:moveTo>
                  <a:pt x="0" y="1"/>
                </a:moveTo>
                <a:lnTo>
                  <a:pt x="2418837" y="1"/>
                </a:lnTo>
                <a:lnTo>
                  <a:pt x="1209418" y="1209420"/>
                </a:lnTo>
                <a:close/>
                <a:moveTo>
                  <a:pt x="2594894" y="0"/>
                </a:moveTo>
                <a:lnTo>
                  <a:pt x="3835497" y="0"/>
                </a:lnTo>
                <a:lnTo>
                  <a:pt x="5132484" y="1296988"/>
                </a:lnTo>
                <a:lnTo>
                  <a:pt x="3215195" y="3214278"/>
                </a:lnTo>
                <a:lnTo>
                  <a:pt x="1297906" y="12969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49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9146" y="3330921"/>
            <a:ext cx="2140573" cy="971916"/>
          </a:xfrm>
          <a:custGeom>
            <a:avLst/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502664" y="3330921"/>
            <a:ext cx="2140573" cy="971916"/>
          </a:xfrm>
          <a:custGeom>
            <a:avLst/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5836182" y="3330921"/>
            <a:ext cx="2140573" cy="971916"/>
          </a:xfrm>
          <a:custGeom>
            <a:avLst/>
            <a:gdLst>
              <a:gd name="connsiteX0" fmla="*/ 0 w 2854097"/>
              <a:gd name="connsiteY0" fmla="*/ 0 h 1295888"/>
              <a:gd name="connsiteX1" fmla="*/ 2854097 w 2854097"/>
              <a:gd name="connsiteY1" fmla="*/ 0 h 1295888"/>
              <a:gd name="connsiteX2" fmla="*/ 2854097 w 2854097"/>
              <a:gd name="connsiteY2" fmla="*/ 1295888 h 1295888"/>
              <a:gd name="connsiteX3" fmla="*/ 0 w 2854097"/>
              <a:gd name="connsiteY3" fmla="*/ 1295888 h 129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097" h="1295888">
                <a:moveTo>
                  <a:pt x="0" y="0"/>
                </a:moveTo>
                <a:lnTo>
                  <a:pt x="2854097" y="0"/>
                </a:lnTo>
                <a:lnTo>
                  <a:pt x="2854097" y="1295888"/>
                </a:lnTo>
                <a:lnTo>
                  <a:pt x="0" y="1295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74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400299" y="1819726"/>
            <a:ext cx="2371727" cy="2044592"/>
          </a:xfrm>
          <a:custGeom>
            <a:avLst/>
            <a:gdLst>
              <a:gd name="connsiteX0" fmla="*/ 681531 w 3162302"/>
              <a:gd name="connsiteY0" fmla="*/ 0 h 2726122"/>
              <a:gd name="connsiteX1" fmla="*/ 2480771 w 3162302"/>
              <a:gd name="connsiteY1" fmla="*/ 0 h 2726122"/>
              <a:gd name="connsiteX2" fmla="*/ 3162302 w 3162302"/>
              <a:gd name="connsiteY2" fmla="*/ 1363061 h 2726122"/>
              <a:gd name="connsiteX3" fmla="*/ 2480771 w 3162302"/>
              <a:gd name="connsiteY3" fmla="*/ 2726122 h 2726122"/>
              <a:gd name="connsiteX4" fmla="*/ 681531 w 3162302"/>
              <a:gd name="connsiteY4" fmla="*/ 2726122 h 2726122"/>
              <a:gd name="connsiteX5" fmla="*/ 0 w 3162302"/>
              <a:gd name="connsiteY5" fmla="*/ 1363061 h 272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302" h="2726122">
                <a:moveTo>
                  <a:pt x="681531" y="0"/>
                </a:moveTo>
                <a:lnTo>
                  <a:pt x="2480771" y="0"/>
                </a:lnTo>
                <a:lnTo>
                  <a:pt x="3162302" y="1363061"/>
                </a:lnTo>
                <a:lnTo>
                  <a:pt x="2480771" y="2726122"/>
                </a:lnTo>
                <a:lnTo>
                  <a:pt x="681531" y="2726122"/>
                </a:lnTo>
                <a:lnTo>
                  <a:pt x="0" y="1363061"/>
                </a:lnTo>
                <a:close/>
              </a:path>
            </a:pathLst>
          </a:custGeom>
          <a:ln w="5715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36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85061" y="2102803"/>
            <a:ext cx="2247740" cy="2247740"/>
          </a:xfrm>
          <a:custGeom>
            <a:avLst/>
            <a:gdLst>
              <a:gd name="connsiteX0" fmla="*/ 0 w 2996986"/>
              <a:gd name="connsiteY0" fmla="*/ 0 h 2996986"/>
              <a:gd name="connsiteX1" fmla="*/ 2996986 w 2996986"/>
              <a:gd name="connsiteY1" fmla="*/ 0 h 2996986"/>
              <a:gd name="connsiteX2" fmla="*/ 2996986 w 2996986"/>
              <a:gd name="connsiteY2" fmla="*/ 2996986 h 2996986"/>
              <a:gd name="connsiteX3" fmla="*/ 0 w 2996986"/>
              <a:gd name="connsiteY3" fmla="*/ 2996986 h 299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986" h="2996986">
                <a:moveTo>
                  <a:pt x="0" y="0"/>
                </a:moveTo>
                <a:lnTo>
                  <a:pt x="2996986" y="0"/>
                </a:lnTo>
                <a:lnTo>
                  <a:pt x="2996986" y="2996986"/>
                </a:lnTo>
                <a:lnTo>
                  <a:pt x="0" y="2996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2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028252"/>
            <a:ext cx="9152256" cy="1969343"/>
          </a:xfrm>
          <a:custGeom>
            <a:avLst/>
            <a:gdLst>
              <a:gd name="connsiteX0" fmla="*/ 0 w 12203008"/>
              <a:gd name="connsiteY0" fmla="*/ 0 h 2625790"/>
              <a:gd name="connsiteX1" fmla="*/ 12203008 w 12203008"/>
              <a:gd name="connsiteY1" fmla="*/ 0 h 2625790"/>
              <a:gd name="connsiteX2" fmla="*/ 12203008 w 12203008"/>
              <a:gd name="connsiteY2" fmla="*/ 2625790 h 2625790"/>
              <a:gd name="connsiteX3" fmla="*/ 0 w 12203008"/>
              <a:gd name="connsiteY3" fmla="*/ 2625790 h 262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008" h="2625790">
                <a:moveTo>
                  <a:pt x="0" y="0"/>
                </a:moveTo>
                <a:lnTo>
                  <a:pt x="12203008" y="0"/>
                </a:lnTo>
                <a:lnTo>
                  <a:pt x="12203008" y="2625790"/>
                </a:lnTo>
                <a:lnTo>
                  <a:pt x="0" y="26257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20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543550" y="447675"/>
            <a:ext cx="3600450" cy="503238"/>
          </a:xfrm>
          <a:prstGeom prst="rect">
            <a:avLst/>
          </a:prstGeom>
          <a:pattFill prst="ltDnDiag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燕尾形 4"/>
          <p:cNvSpPr/>
          <p:nvPr userDrawn="1"/>
        </p:nvSpPr>
        <p:spPr>
          <a:xfrm flipH="1">
            <a:off x="8748713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燕尾形 5"/>
          <p:cNvSpPr/>
          <p:nvPr userDrawn="1"/>
        </p:nvSpPr>
        <p:spPr>
          <a:xfrm flipH="1">
            <a:off x="8901113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004048" y="519534"/>
            <a:ext cx="3672408" cy="360000"/>
          </a:xfrm>
          <a:prstGeom prst="rect">
            <a:avLst/>
          </a:prstGeom>
        </p:spPr>
        <p:txBody>
          <a:bodyPr/>
          <a:lstStyle>
            <a:lvl1pPr algn="r">
              <a:defRPr lang="zh-CN" altLang="en-US" sz="2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23528" y="1347788"/>
            <a:ext cx="8496943" cy="316817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851275" y="447675"/>
            <a:ext cx="5292725" cy="503238"/>
          </a:xfrm>
          <a:prstGeom prst="rect">
            <a:avLst/>
          </a:prstGeom>
          <a:pattFill prst="ltDnDiag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燕尾形 4"/>
          <p:cNvSpPr/>
          <p:nvPr userDrawn="1"/>
        </p:nvSpPr>
        <p:spPr>
          <a:xfrm flipH="1">
            <a:off x="8748713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燕尾形 5"/>
          <p:cNvSpPr/>
          <p:nvPr userDrawn="1"/>
        </p:nvSpPr>
        <p:spPr>
          <a:xfrm flipH="1">
            <a:off x="8901113" y="484188"/>
            <a:ext cx="215900" cy="431800"/>
          </a:xfrm>
          <a:prstGeom prst="chevron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004048" y="519534"/>
            <a:ext cx="3672408" cy="360000"/>
          </a:xfrm>
          <a:prstGeom prst="rect">
            <a:avLst/>
          </a:prstGeom>
        </p:spPr>
        <p:txBody>
          <a:bodyPr/>
          <a:lstStyle>
            <a:lvl1pPr algn="r">
              <a:defRPr lang="zh-CN" altLang="en-US" sz="2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323528" y="1347788"/>
            <a:ext cx="8496943" cy="316817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FCDF99A-F35C-4146-AB79-A7283705F8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5588" cy="5143500"/>
          </a:xfrm>
          <a:prstGeom prst="rect">
            <a:avLst/>
          </a:prstGeom>
          <a:gradFill>
            <a:gsLst>
              <a:gs pos="0">
                <a:srgbClr val="FAFAFA"/>
              </a:gs>
              <a:gs pos="50000">
                <a:srgbClr val="FBFBFB"/>
              </a:gs>
              <a:gs pos="100000">
                <a:srgbClr val="FCFC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8313738" y="4748213"/>
            <a:ext cx="7413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7F7F7F"/>
                </a:solidFill>
              </a:rPr>
              <a:t>—  </a:t>
            </a:r>
            <a:fld id="{3D8A314F-C81E-4F6E-A748-82D70CD4482A}" type="slidenum">
              <a:rPr lang="zh-CN" altLang="en-US" sz="1200">
                <a:solidFill>
                  <a:srgbClr val="7F7F7F"/>
                </a:solidFill>
              </a:rPr>
              <a:t>‹#›</a:t>
            </a:fld>
            <a:r>
              <a:rPr lang="zh-CN" altLang="en-US" sz="1200">
                <a:solidFill>
                  <a:srgbClr val="7F7F7F"/>
                </a:solidFill>
              </a:rPr>
              <a:t> </a:t>
            </a:r>
            <a:r>
              <a:rPr lang="en-US" altLang="zh-CN" sz="1200">
                <a:solidFill>
                  <a:srgbClr val="7F7F7F"/>
                </a:solidFill>
              </a:rPr>
              <a:t>—</a:t>
            </a:r>
            <a:r>
              <a:rPr lang="zh-CN" altLang="en-US" sz="1200">
                <a:solidFill>
                  <a:srgbClr val="7F7F7F"/>
                </a:solidFill>
              </a:rPr>
              <a:t> 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5588" cy="5143500"/>
          </a:xfrm>
          <a:prstGeom prst="rect">
            <a:avLst/>
          </a:prstGeom>
          <a:gradFill>
            <a:gsLst>
              <a:gs pos="0">
                <a:srgbClr val="FAFAFA"/>
              </a:gs>
              <a:gs pos="50000">
                <a:srgbClr val="FBFBFB"/>
              </a:gs>
              <a:gs pos="100000">
                <a:srgbClr val="FCFC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8313738" y="4748213"/>
            <a:ext cx="7413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7F7F7F"/>
                </a:solidFill>
              </a:rPr>
              <a:t>—  </a:t>
            </a:r>
            <a:fld id="{FC17D342-42D7-48BC-9D57-3E0E452EC623}" type="slidenum">
              <a:rPr lang="zh-CN" altLang="en-US" sz="1200">
                <a:solidFill>
                  <a:srgbClr val="7F7F7F"/>
                </a:solidFill>
              </a:rPr>
              <a:t>‹#›</a:t>
            </a:fld>
            <a:r>
              <a:rPr lang="zh-CN" altLang="en-US" sz="1200">
                <a:solidFill>
                  <a:srgbClr val="7F7F7F"/>
                </a:solidFill>
              </a:rPr>
              <a:t> </a:t>
            </a:r>
            <a:r>
              <a:rPr lang="en-US" altLang="zh-CN" sz="1200">
                <a:solidFill>
                  <a:srgbClr val="7F7F7F"/>
                </a:solidFill>
              </a:rPr>
              <a:t>—</a:t>
            </a:r>
            <a:r>
              <a:rPr lang="zh-CN" altLang="en-US" sz="1200">
                <a:solidFill>
                  <a:srgbClr val="7F7F7F"/>
                </a:solidFill>
              </a:rPr>
              <a:t> 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528">
              <a:srgbClr val="D1ECF3"/>
            </a:gs>
            <a:gs pos="53000">
              <a:srgbClr val="BEE4ED"/>
            </a:gs>
            <a:gs pos="26936">
              <a:srgbClr val="DCF0F6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528">
              <a:srgbClr val="D1ECF3"/>
            </a:gs>
            <a:gs pos="53000">
              <a:srgbClr val="BEE4ED"/>
            </a:gs>
            <a:gs pos="26936">
              <a:srgbClr val="DCF0F6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5017-4CEC-4A16-93B5-523170C52B06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73D9-76AA-43B3-A934-8A902CAAB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1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528">
              <a:srgbClr val="D1ECF3"/>
            </a:gs>
            <a:gs pos="53000">
              <a:srgbClr val="BEE4ED"/>
            </a:gs>
            <a:gs pos="26936">
              <a:srgbClr val="DCF0F6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2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9">
          <p15:clr>
            <a:srgbClr val="F26B43"/>
          </p15:clr>
        </p15:guide>
        <p15:guide id="2" pos="3840">
          <p15:clr>
            <a:srgbClr val="F26B43"/>
          </p15:clr>
        </p15:guide>
        <p15:guide id="3" pos="422">
          <p15:clr>
            <a:srgbClr val="F26B43"/>
          </p15:clr>
        </p15:guide>
        <p15:guide id="4" pos="7257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31">
          <p15:clr>
            <a:srgbClr val="F26B43"/>
          </p15:clr>
        </p15:guide>
        <p15:guide id="8" orient="horz" pos="386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43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9">
          <p15:clr>
            <a:srgbClr val="F26B43"/>
          </p15:clr>
        </p15:guide>
        <p15:guide id="2" pos="3840">
          <p15:clr>
            <a:srgbClr val="F26B43"/>
          </p15:clr>
        </p15:guide>
        <p15:guide id="3" pos="422">
          <p15:clr>
            <a:srgbClr val="F26B43"/>
          </p15:clr>
        </p15:guide>
        <p15:guide id="4" pos="7257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31">
          <p15:clr>
            <a:srgbClr val="F26B43"/>
          </p15:clr>
        </p15:guide>
        <p15:guide id="8" orient="horz" pos="38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ynamicgroup.c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51788" y="-3646"/>
            <a:ext cx="911225" cy="727075"/>
            <a:chOff x="7951788" y="-3646"/>
            <a:chExt cx="911225" cy="727075"/>
          </a:xfrm>
          <a:noFill/>
        </p:grpSpPr>
        <p:sp>
          <p:nvSpPr>
            <p:cNvPr id="27" name="Freeform 11"/>
            <p:cNvSpPr/>
            <p:nvPr/>
          </p:nvSpPr>
          <p:spPr bwMode="auto">
            <a:xfrm>
              <a:off x="7951788" y="-3646"/>
              <a:ext cx="911225" cy="727075"/>
            </a:xfrm>
            <a:custGeom>
              <a:avLst/>
              <a:gdLst>
                <a:gd name="T0" fmla="*/ 574 w 574"/>
                <a:gd name="T1" fmla="*/ 256 h 458"/>
                <a:gd name="T2" fmla="*/ 287 w 574"/>
                <a:gd name="T3" fmla="*/ 458 h 458"/>
                <a:gd name="T4" fmla="*/ 0 w 574"/>
                <a:gd name="T5" fmla="*/ 256 h 458"/>
                <a:gd name="T6" fmla="*/ 0 w 574"/>
                <a:gd name="T7" fmla="*/ 0 h 458"/>
                <a:gd name="T8" fmla="*/ 574 w 574"/>
                <a:gd name="T9" fmla="*/ 0 h 458"/>
                <a:gd name="T10" fmla="*/ 574 w 574"/>
                <a:gd name="T11" fmla="*/ 25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458">
                  <a:moveTo>
                    <a:pt x="574" y="256"/>
                  </a:moveTo>
                  <a:lnTo>
                    <a:pt x="287" y="458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014494" y="87157"/>
              <a:ext cx="785812" cy="339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3528" y="4515966"/>
            <a:ext cx="1958999" cy="360040"/>
            <a:chOff x="668785" y="3435846"/>
            <a:chExt cx="1958999" cy="360040"/>
          </a:xfrm>
        </p:grpSpPr>
        <p:sp>
          <p:nvSpPr>
            <p:cNvPr id="18" name="圆角矩形 17"/>
            <p:cNvSpPr/>
            <p:nvPr/>
          </p:nvSpPr>
          <p:spPr>
            <a:xfrm>
              <a:off x="827584" y="3435846"/>
              <a:ext cx="1728192" cy="360040"/>
            </a:xfrm>
            <a:prstGeom prst="roundRect">
              <a:avLst/>
            </a:prstGeom>
            <a:solidFill>
              <a:srgbClr val="009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668785" y="3435846"/>
              <a:ext cx="1958999" cy="3496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宣讲人：王丽梅</a:t>
              </a:r>
            </a:p>
          </p:txBody>
        </p:sp>
      </p:grp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796135" y="1113260"/>
            <a:ext cx="1011028" cy="10110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844411" y="1113260"/>
            <a:ext cx="1012801" cy="101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894460" y="1113260"/>
            <a:ext cx="1011028" cy="1011027"/>
          </a:xfrm>
          <a:prstGeom prst="rect">
            <a:avLst/>
          </a:prstGeom>
          <a:blipFill dpi="0" rotWithShape="1">
            <a:blip r:embed="rId4"/>
            <a:srcRect/>
            <a:stretch>
              <a:fillRect l="-30000" t="-4000" r="-44000" b="-27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796135" y="2166857"/>
            <a:ext cx="1011028" cy="1012801"/>
          </a:xfrm>
          <a:prstGeom prst="rect">
            <a:avLst/>
          </a:prstGeom>
          <a:blipFill dpi="0" rotWithShape="1">
            <a:blip r:embed="rId5"/>
            <a:srcRect/>
            <a:stretch>
              <a:fillRect r="-35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6844411" y="2166857"/>
            <a:ext cx="1012801" cy="1012801"/>
          </a:xfrm>
          <a:prstGeom prst="rect">
            <a:avLst/>
          </a:prstGeom>
          <a:blipFill dpi="0" rotWithShape="1">
            <a:blip r:embed="rId6"/>
            <a:srcRect/>
            <a:stretch>
              <a:fillRect r="-47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7894460" y="2166857"/>
            <a:ext cx="1011028" cy="1012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96135" y="3215133"/>
            <a:ext cx="1011028" cy="1012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6844411" y="3215133"/>
            <a:ext cx="1012801" cy="1012801"/>
          </a:xfrm>
          <a:prstGeom prst="rect">
            <a:avLst/>
          </a:prstGeom>
          <a:blipFill dpi="0" rotWithShape="1">
            <a:blip r:embed="rId7"/>
            <a:srcRect/>
            <a:stretch>
              <a:fillRect l="-23000" r="-3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7894460" y="3215133"/>
            <a:ext cx="1011028" cy="10128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5796780" y="1113260"/>
            <a:ext cx="1011028" cy="1011027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6845056" y="1113260"/>
            <a:ext cx="1012801" cy="1011027"/>
          </a:xfrm>
          <a:prstGeom prst="rect">
            <a:avLst/>
          </a:prstGeom>
          <a:solidFill>
            <a:schemeClr val="accent5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7895105" y="1113260"/>
            <a:ext cx="1011028" cy="1011027"/>
          </a:xfrm>
          <a:prstGeom prst="rect">
            <a:avLst/>
          </a:prstGeom>
          <a:solidFill>
            <a:schemeClr val="accent5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5796780" y="2166857"/>
            <a:ext cx="1011028" cy="1012801"/>
          </a:xfrm>
          <a:prstGeom prst="rect">
            <a:avLst/>
          </a:prstGeom>
          <a:solidFill>
            <a:schemeClr val="accent5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6845056" y="2166857"/>
            <a:ext cx="1012801" cy="1012801"/>
          </a:xfrm>
          <a:prstGeom prst="rect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5796780" y="3215133"/>
            <a:ext cx="1011028" cy="1012801"/>
          </a:xfrm>
          <a:prstGeom prst="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6845056" y="3215133"/>
            <a:ext cx="1012801" cy="1012801"/>
          </a:xfrm>
          <a:prstGeom prst="rect">
            <a:avLst/>
          </a:prstGeom>
          <a:solidFill>
            <a:schemeClr val="accent5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7895105" y="3215133"/>
            <a:ext cx="1011028" cy="1012801"/>
          </a:xfrm>
          <a:prstGeom prst="rect">
            <a:avLst/>
          </a:prstGeom>
          <a:solidFill>
            <a:schemeClr val="accent5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"/>
          <p:cNvSpPr/>
          <p:nvPr/>
        </p:nvSpPr>
        <p:spPr bwMode="auto">
          <a:xfrm>
            <a:off x="-108520" y="2951626"/>
            <a:ext cx="360040" cy="1276308"/>
          </a:xfrm>
          <a:custGeom>
            <a:avLst/>
            <a:gdLst>
              <a:gd name="T0" fmla="*/ 185 w 185"/>
              <a:gd name="T1" fmla="*/ 717 h 717"/>
              <a:gd name="T2" fmla="*/ 185 w 185"/>
              <a:gd name="T3" fmla="*/ 178 h 717"/>
              <a:gd name="T4" fmla="*/ 0 w 185"/>
              <a:gd name="T5" fmla="*/ 0 h 717"/>
              <a:gd name="T6" fmla="*/ 0 w 185"/>
              <a:gd name="T7" fmla="*/ 717 h 717"/>
              <a:gd name="T8" fmla="*/ 185 w 185"/>
              <a:gd name="T9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17">
                <a:moveTo>
                  <a:pt x="185" y="717"/>
                </a:moveTo>
                <a:lnTo>
                  <a:pt x="185" y="178"/>
                </a:lnTo>
                <a:lnTo>
                  <a:pt x="0" y="0"/>
                </a:lnTo>
                <a:lnTo>
                  <a:pt x="0" y="717"/>
                </a:lnTo>
                <a:lnTo>
                  <a:pt x="185" y="717"/>
                </a:lnTo>
                <a:close/>
              </a:path>
            </a:pathLst>
          </a:custGeom>
          <a:solidFill>
            <a:srgbClr val="CED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-108520" y="1131590"/>
            <a:ext cx="360040" cy="1246047"/>
          </a:xfrm>
          <a:custGeom>
            <a:avLst/>
            <a:gdLst>
              <a:gd name="T0" fmla="*/ 185 w 185"/>
              <a:gd name="T1" fmla="*/ 0 h 700"/>
              <a:gd name="T2" fmla="*/ 0 w 185"/>
              <a:gd name="T3" fmla="*/ 0 h 700"/>
              <a:gd name="T4" fmla="*/ 0 w 185"/>
              <a:gd name="T5" fmla="*/ 519 h 700"/>
              <a:gd name="T6" fmla="*/ 185 w 185"/>
              <a:gd name="T7" fmla="*/ 700 h 700"/>
              <a:gd name="T8" fmla="*/ 185 w 185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00">
                <a:moveTo>
                  <a:pt x="185" y="0"/>
                </a:moveTo>
                <a:lnTo>
                  <a:pt x="0" y="0"/>
                </a:lnTo>
                <a:lnTo>
                  <a:pt x="0" y="519"/>
                </a:lnTo>
                <a:lnTo>
                  <a:pt x="185" y="700"/>
                </a:lnTo>
                <a:lnTo>
                  <a:pt x="185" y="0"/>
                </a:ln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7"/>
          <p:cNvSpPr/>
          <p:nvPr/>
        </p:nvSpPr>
        <p:spPr bwMode="auto">
          <a:xfrm>
            <a:off x="-108520" y="1847678"/>
            <a:ext cx="360040" cy="1635882"/>
          </a:xfrm>
          <a:custGeom>
            <a:avLst/>
            <a:gdLst>
              <a:gd name="T0" fmla="*/ 185 w 185"/>
              <a:gd name="T1" fmla="*/ 181 h 919"/>
              <a:gd name="T2" fmla="*/ 0 w 185"/>
              <a:gd name="T3" fmla="*/ 0 h 919"/>
              <a:gd name="T4" fmla="*/ 0 w 185"/>
              <a:gd name="T5" fmla="*/ 741 h 919"/>
              <a:gd name="T6" fmla="*/ 185 w 185"/>
              <a:gd name="T7" fmla="*/ 919 h 919"/>
              <a:gd name="T8" fmla="*/ 185 w 185"/>
              <a:gd name="T9" fmla="*/ 181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919">
                <a:moveTo>
                  <a:pt x="185" y="181"/>
                </a:moveTo>
                <a:lnTo>
                  <a:pt x="0" y="0"/>
                </a:lnTo>
                <a:lnTo>
                  <a:pt x="0" y="741"/>
                </a:lnTo>
                <a:lnTo>
                  <a:pt x="185" y="919"/>
                </a:lnTo>
                <a:lnTo>
                  <a:pt x="185" y="181"/>
                </a:lnTo>
                <a:close/>
              </a:path>
            </a:pathLst>
          </a:custGeom>
          <a:solidFill>
            <a:srgbClr val="009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43627B7F-3FA9-220D-5E60-377C677669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3471"/>
            <a:ext cx="3744416" cy="3098479"/>
          </a:xfrm>
          <a:prstGeom prst="rect">
            <a:avLst/>
          </a:prstGeom>
        </p:spPr>
      </p:pic>
      <p:sp>
        <p:nvSpPr>
          <p:cNvPr id="57" name="文本框 3">
            <a:extLst>
              <a:ext uri="{FF2B5EF4-FFF2-40B4-BE49-F238E27FC236}">
                <a16:creationId xmlns:a16="http://schemas.microsoft.com/office/drawing/2014/main" id="{16606D9C-0C5A-C70B-51E5-5EB22274AE10}"/>
              </a:ext>
            </a:extLst>
          </p:cNvPr>
          <p:cNvSpPr txBox="1"/>
          <p:nvPr/>
        </p:nvSpPr>
        <p:spPr>
          <a:xfrm>
            <a:off x="179512" y="267494"/>
            <a:ext cx="5377433" cy="90024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i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en-US" altLang="zh-CN" sz="5400" b="1" i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5400" b="1" i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企业招聘会</a:t>
            </a:r>
          </a:p>
        </p:txBody>
      </p:sp>
      <p:sp>
        <p:nvSpPr>
          <p:cNvPr id="58" name="文本框 3">
            <a:extLst>
              <a:ext uri="{FF2B5EF4-FFF2-40B4-BE49-F238E27FC236}">
                <a16:creationId xmlns:a16="http://schemas.microsoft.com/office/drawing/2014/main" id="{A6AD9219-9DC7-545A-8757-5170ECB04E66}"/>
              </a:ext>
            </a:extLst>
          </p:cNvPr>
          <p:cNvSpPr txBox="1"/>
          <p:nvPr/>
        </p:nvSpPr>
        <p:spPr>
          <a:xfrm>
            <a:off x="1691681" y="4352796"/>
            <a:ext cx="4896543" cy="523210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诚聘精英，成为我们的一份子，赢战未来！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——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期待你的加入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44" name="图片 43" descr="岱洛 最终logo--四季花25">
            <a:extLst>
              <a:ext uri="{FF2B5EF4-FFF2-40B4-BE49-F238E27FC236}">
                <a16:creationId xmlns:a16="http://schemas.microsoft.com/office/drawing/2014/main" id="{7F09311A-ABF2-AD0F-F6D6-1139CB3D6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25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2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2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32" grpId="0" animBg="1"/>
      <p:bldP spid="42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528">
              <a:srgbClr val="D1ECF3"/>
            </a:gs>
            <a:gs pos="53000">
              <a:srgbClr val="BEE4ED"/>
            </a:gs>
            <a:gs pos="26936">
              <a:srgbClr val="DCF0F6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23" y="2427734"/>
            <a:ext cx="3907701" cy="2418773"/>
          </a:xfrm>
          <a:prstGeom prst="roundRect">
            <a:avLst>
              <a:gd name="adj" fmla="val 17778"/>
            </a:avLst>
          </a:prstGeom>
        </p:spPr>
      </p:pic>
      <p:sp>
        <p:nvSpPr>
          <p:cNvPr id="28" name="Freeform 46"/>
          <p:cNvSpPr>
            <a:spLocks noEditPoints="1"/>
          </p:cNvSpPr>
          <p:nvPr/>
        </p:nvSpPr>
        <p:spPr bwMode="auto">
          <a:xfrm>
            <a:off x="1000140" y="1369914"/>
            <a:ext cx="339821" cy="339818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000140" y="2617941"/>
            <a:ext cx="339821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Freeform 46"/>
          <p:cNvSpPr>
            <a:spLocks noEditPoints="1"/>
          </p:cNvSpPr>
          <p:nvPr/>
        </p:nvSpPr>
        <p:spPr bwMode="auto">
          <a:xfrm>
            <a:off x="1000140" y="3288977"/>
            <a:ext cx="339821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1524000" y="1369914"/>
            <a:ext cx="1211870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成功是因为态度</a:t>
            </a:r>
          </a:p>
        </p:txBody>
      </p:sp>
      <p:sp>
        <p:nvSpPr>
          <p:cNvPr id="36" name="Text Placeholder 3"/>
          <p:cNvSpPr txBox="1"/>
          <p:nvPr/>
        </p:nvSpPr>
        <p:spPr>
          <a:xfrm>
            <a:off x="1524000" y="1979514"/>
            <a:ext cx="1211870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sym typeface="Arial" panose="020B0604020202020204" pitchFamily="34" charset="0"/>
              </a:rPr>
              <a:t>我是我认为的我</a:t>
            </a:r>
            <a:endParaRPr sz="1350" b="1" dirty="0">
              <a:solidFill>
                <a:srgbClr val="4C2A39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524000" y="2641502"/>
            <a:ext cx="1211870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我是一切的根源</a:t>
            </a:r>
          </a:p>
        </p:txBody>
      </p:sp>
      <p:sp>
        <p:nvSpPr>
          <p:cNvPr id="43" name="Text Placeholder 3"/>
          <p:cNvSpPr txBox="1"/>
          <p:nvPr/>
        </p:nvSpPr>
        <p:spPr>
          <a:xfrm>
            <a:off x="1524000" y="3334922"/>
            <a:ext cx="1471557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山不过来</a:t>
            </a:r>
            <a:r>
              <a:rPr lang="en-US" altLang="zh-CN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我就过去</a:t>
            </a: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3971464" y="1370040"/>
            <a:ext cx="339821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8" name="Text Placeholder 3"/>
          <p:cNvSpPr txBox="1"/>
          <p:nvPr/>
        </p:nvSpPr>
        <p:spPr>
          <a:xfrm>
            <a:off x="4495324" y="1369914"/>
            <a:ext cx="1211870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每天进步一点点</a:t>
            </a:r>
          </a:p>
        </p:txBody>
      </p:sp>
      <p:sp>
        <p:nvSpPr>
          <p:cNvPr id="29" name="Freeform 46"/>
          <p:cNvSpPr>
            <a:spLocks noEditPoints="1"/>
          </p:cNvSpPr>
          <p:nvPr/>
        </p:nvSpPr>
        <p:spPr bwMode="auto">
          <a:xfrm>
            <a:off x="1004265" y="2011140"/>
            <a:ext cx="340020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" name="Freeform 46"/>
          <p:cNvSpPr>
            <a:spLocks noEditPoints="1"/>
          </p:cNvSpPr>
          <p:nvPr/>
        </p:nvSpPr>
        <p:spPr bwMode="auto">
          <a:xfrm>
            <a:off x="3968246" y="2011140"/>
            <a:ext cx="340020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4495324" y="1979514"/>
            <a:ext cx="1038746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决心决定成功</a:t>
            </a:r>
          </a:p>
        </p:txBody>
      </p:sp>
      <p:sp>
        <p:nvSpPr>
          <p:cNvPr id="11" name="Freeform 46"/>
          <p:cNvSpPr>
            <a:spLocks noEditPoints="1"/>
          </p:cNvSpPr>
          <p:nvPr/>
        </p:nvSpPr>
        <p:spPr bwMode="auto">
          <a:xfrm>
            <a:off x="3971464" y="2617941"/>
            <a:ext cx="339821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4495324" y="2641502"/>
            <a:ext cx="865622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天助自助者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426AC67-BA26-4A5A-AF1D-146E377E4765}"/>
              </a:ext>
            </a:extLst>
          </p:cNvPr>
          <p:cNvCxnSpPr>
            <a:cxnSpLocks/>
          </p:cNvCxnSpPr>
          <p:nvPr/>
        </p:nvCxnSpPr>
        <p:spPr>
          <a:xfrm>
            <a:off x="251652" y="843558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>
            <a:extLst>
              <a:ext uri="{FF2B5EF4-FFF2-40B4-BE49-F238E27FC236}">
                <a16:creationId xmlns:a16="http://schemas.microsoft.com/office/drawing/2014/main" id="{621C9DDB-C020-4F17-9798-2E2BB1639729}"/>
              </a:ext>
            </a:extLst>
          </p:cNvPr>
          <p:cNvSpPr txBox="1">
            <a:spLocks/>
          </p:cNvSpPr>
          <p:nvPr/>
        </p:nvSpPr>
        <p:spPr>
          <a:xfrm>
            <a:off x="6257284" y="173062"/>
            <a:ext cx="1987124" cy="52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spc="-15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九大理念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8098AE3-8B9F-48CE-8B2E-5E3BF6385D71}"/>
              </a:ext>
            </a:extLst>
          </p:cNvPr>
          <p:cNvSpPr txBox="1"/>
          <p:nvPr/>
        </p:nvSpPr>
        <p:spPr>
          <a:xfrm>
            <a:off x="2482216" y="834266"/>
            <a:ext cx="367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我们秉持什么工作理念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?    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EEC0F732-5D2B-402D-ADDE-691E7368AA77}"/>
              </a:ext>
            </a:extLst>
          </p:cNvPr>
          <p:cNvSpPr>
            <a:spLocks noEditPoints="1"/>
          </p:cNvSpPr>
          <p:nvPr/>
        </p:nvSpPr>
        <p:spPr bwMode="auto">
          <a:xfrm>
            <a:off x="971600" y="3816360"/>
            <a:ext cx="339821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0D6CE75-E452-47DA-9D78-F6D0981CD885}"/>
              </a:ext>
            </a:extLst>
          </p:cNvPr>
          <p:cNvSpPr txBox="1"/>
          <p:nvPr/>
        </p:nvSpPr>
        <p:spPr>
          <a:xfrm>
            <a:off x="1547664" y="3892905"/>
            <a:ext cx="2683427" cy="26302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不是不可能</a:t>
            </a:r>
            <a:r>
              <a:rPr lang="en-US" altLang="zh-CN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而是暂时没有找到办法</a:t>
            </a:r>
          </a:p>
        </p:txBody>
      </p:sp>
      <p:sp>
        <p:nvSpPr>
          <p:cNvPr id="56" name="Freeform 46">
            <a:extLst>
              <a:ext uri="{FF2B5EF4-FFF2-40B4-BE49-F238E27FC236}">
                <a16:creationId xmlns:a16="http://schemas.microsoft.com/office/drawing/2014/main" id="{21C3FAA3-1D13-43BB-9A54-A4E134BCAE57}"/>
              </a:ext>
            </a:extLst>
          </p:cNvPr>
          <p:cNvSpPr>
            <a:spLocks noEditPoints="1"/>
          </p:cNvSpPr>
          <p:nvPr/>
        </p:nvSpPr>
        <p:spPr bwMode="auto">
          <a:xfrm>
            <a:off x="3923928" y="3240296"/>
            <a:ext cx="339821" cy="339566"/>
          </a:xfrm>
          <a:prstGeom prst="triangle">
            <a:avLst/>
          </a:prstGeom>
          <a:solidFill>
            <a:srgbClr val="7E2518"/>
          </a:solidFill>
          <a:ln w="9525">
            <a:noFill/>
            <a:round/>
          </a:ln>
        </p:spPr>
        <p:txBody>
          <a:bodyPr vert="horz" wrap="square" lIns="91439" tIns="45719" rIns="91439" bIns="45719" numCol="1" anchor="t" anchorCtr="0" compatLnSpc="1"/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9EAB9C71-3F3E-4E8E-9069-C410ED6AB0A6}"/>
              </a:ext>
            </a:extLst>
          </p:cNvPr>
          <p:cNvSpPr txBox="1"/>
          <p:nvPr/>
        </p:nvSpPr>
        <p:spPr>
          <a:xfrm>
            <a:off x="4499992" y="3316841"/>
            <a:ext cx="580287" cy="274947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6393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太棒了</a:t>
            </a:r>
            <a:r>
              <a:rPr lang="en-US" altLang="zh-CN" sz="1350" b="1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  <a:cs typeface="+mn-ea"/>
                <a:sym typeface="Arial" panose="020B0604020202020204" pitchFamily="34" charset="0"/>
              </a:rPr>
              <a:t>!</a:t>
            </a:r>
            <a:endParaRPr lang="zh-CN" altLang="en-US" sz="1350" b="1" dirty="0">
              <a:solidFill>
                <a:srgbClr val="4C2A39"/>
              </a:solidFill>
              <a:latin typeface="汉仪晓波折纸体简" panose="00020600040101010101" pitchFamily="18" charset="-122"/>
              <a:ea typeface="汉仪晓波折纸体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5" name="图片 24" descr="岱洛 最终logo--四季花25">
            <a:extLst>
              <a:ext uri="{FF2B5EF4-FFF2-40B4-BE49-F238E27FC236}">
                <a16:creationId xmlns:a16="http://schemas.microsoft.com/office/drawing/2014/main" id="{9810538D-9A2F-38DA-C76E-04A9C5DD5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0" grpId="0" bldLvl="0" animBg="1"/>
      <p:bldP spid="31" grpId="0" bldLvl="0" animBg="1"/>
      <p:bldP spid="46" grpId="0" bldLvl="0" animBg="1"/>
      <p:bldP spid="11" grpId="0" bldLvl="0" animBg="1"/>
      <p:bldP spid="54" grpId="0" bldLvl="0" animBg="1"/>
      <p:bldP spid="5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2"/>
          <p:cNvGrpSpPr/>
          <p:nvPr/>
        </p:nvGrpSpPr>
        <p:grpSpPr bwMode="auto">
          <a:xfrm>
            <a:off x="3360406" y="814818"/>
            <a:ext cx="1871663" cy="1846970"/>
            <a:chOff x="9756576" y="1323163"/>
            <a:chExt cx="2160240" cy="2955249"/>
          </a:xfrm>
        </p:grpSpPr>
        <p:pic>
          <p:nvPicPr>
            <p:cNvPr id="18457" name="图片 7" descr="79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576" y="1323163"/>
              <a:ext cx="2160240" cy="295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 rot="21180000">
              <a:off x="9980642" y="2596633"/>
              <a:ext cx="1927825" cy="1034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我们如何实现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组织目标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?</a:t>
              </a:r>
              <a:endParaRPr lang="zh-CN" alt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2239" y="200722"/>
            <a:ext cx="2682249" cy="705741"/>
          </a:xfrm>
          <a:prstGeom prst="rect">
            <a:avLst/>
          </a:prstGeom>
        </p:spPr>
        <p:txBody>
          <a:bodyPr/>
          <a:lstStyle/>
          <a:p>
            <a:pPr algn="l" fontAlgn="auto">
              <a:spcAft>
                <a:spcPts val="0"/>
              </a:spcAft>
            </a:pPr>
            <a:r>
              <a:rPr lang="zh-CN" altLang="en-US" sz="2400" b="1" spc="-15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核心业务理念</a:t>
            </a:r>
            <a:endParaRPr sz="2400" b="1" spc="-15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179512" y="3534222"/>
            <a:ext cx="13681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SzPct val="85000"/>
              <a:defRPr/>
            </a:pPr>
            <a:r>
              <a:rPr lang="zh-CN" altLang="en-US" sz="1200" dirty="0"/>
              <a:t>关爱医患健康和安全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504" y="2783630"/>
            <a:ext cx="1632325" cy="1804344"/>
            <a:chOff x="893874" y="1491630"/>
            <a:chExt cx="1632325" cy="3007248"/>
          </a:xfrm>
        </p:grpSpPr>
        <p:sp>
          <p:nvSpPr>
            <p:cNvPr id="29" name="Rectangle 3"/>
            <p:cNvSpPr/>
            <p:nvPr/>
          </p:nvSpPr>
          <p:spPr>
            <a:xfrm>
              <a:off x="893875" y="1491630"/>
              <a:ext cx="1632324" cy="265533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30" name="Rectangle 4"/>
            <p:cNvSpPr/>
            <p:nvPr/>
          </p:nvSpPr>
          <p:spPr>
            <a:xfrm>
              <a:off x="893874" y="3914786"/>
              <a:ext cx="1632324" cy="584092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设计理念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12"/>
            <p:cNvSpPr txBox="1"/>
            <p:nvPr/>
          </p:nvSpPr>
          <p:spPr>
            <a:xfrm>
              <a:off x="965414" y="1778206"/>
              <a:ext cx="718849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2980" dirty="0">
                  <a:solidFill>
                    <a:schemeClr val="accent1"/>
                  </a:solidFill>
                </a:rPr>
                <a:t>01</a:t>
              </a:r>
            </a:p>
          </p:txBody>
        </p:sp>
      </p:grpSp>
      <p:cxnSp>
        <p:nvCxnSpPr>
          <p:cNvPr id="39" name="Straight Connector 13"/>
          <p:cNvCxnSpPr/>
          <p:nvPr/>
        </p:nvCxnSpPr>
        <p:spPr>
          <a:xfrm flipH="1">
            <a:off x="395536" y="3291830"/>
            <a:ext cx="133355" cy="0"/>
          </a:xfrm>
          <a:prstGeom prst="line">
            <a:avLst/>
          </a:prstGeom>
          <a:ln w="19050" cmpd="sng">
            <a:solidFill>
              <a:schemeClr val="accent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14"/>
          <p:cNvSpPr txBox="1"/>
          <p:nvPr/>
        </p:nvSpPr>
        <p:spPr>
          <a:xfrm>
            <a:off x="1907704" y="3398283"/>
            <a:ext cx="1372108" cy="6117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200" dirty="0"/>
              <a:t>世界一流牙科设备的品质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91616" y="2783630"/>
            <a:ext cx="1635189" cy="1804344"/>
            <a:chOff x="2640746" y="1491631"/>
            <a:chExt cx="1635189" cy="2655339"/>
          </a:xfrm>
        </p:grpSpPr>
        <p:sp>
          <p:nvSpPr>
            <p:cNvPr id="31" name="Rectangle 5"/>
            <p:cNvSpPr/>
            <p:nvPr/>
          </p:nvSpPr>
          <p:spPr>
            <a:xfrm>
              <a:off x="2640746" y="1491631"/>
              <a:ext cx="1632324" cy="265533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34" name="Rectangle 8"/>
            <p:cNvSpPr/>
            <p:nvPr/>
          </p:nvSpPr>
          <p:spPr>
            <a:xfrm>
              <a:off x="2643611" y="3656287"/>
              <a:ext cx="1632324" cy="490682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质量理念</a:t>
              </a:r>
              <a:endPara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15"/>
            <p:cNvSpPr txBox="1"/>
            <p:nvPr/>
          </p:nvSpPr>
          <p:spPr>
            <a:xfrm>
              <a:off x="2689832" y="1778206"/>
              <a:ext cx="718849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2980" dirty="0">
                  <a:solidFill>
                    <a:schemeClr val="accent2"/>
                  </a:solidFill>
                </a:rPr>
                <a:t>02</a:t>
              </a:r>
            </a:p>
          </p:txBody>
        </p:sp>
      </p:grpSp>
      <p:cxnSp>
        <p:nvCxnSpPr>
          <p:cNvPr id="42" name="Straight Connector 16"/>
          <p:cNvCxnSpPr/>
          <p:nvPr/>
        </p:nvCxnSpPr>
        <p:spPr>
          <a:xfrm flipH="1">
            <a:off x="2051720" y="3291830"/>
            <a:ext cx="133355" cy="0"/>
          </a:xfrm>
          <a:prstGeom prst="line">
            <a:avLst/>
          </a:prstGeom>
          <a:ln w="19050" cmpd="sng">
            <a:solidFill>
              <a:schemeClr val="accent2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7"/>
          <p:cNvSpPr txBox="1"/>
          <p:nvPr/>
        </p:nvSpPr>
        <p:spPr>
          <a:xfrm>
            <a:off x="3631940" y="3254267"/>
            <a:ext cx="1372108" cy="3347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200" dirty="0"/>
              <a:t>优质中国制造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01476" y="2783630"/>
            <a:ext cx="1641060" cy="1804344"/>
            <a:chOff x="4378882" y="1491631"/>
            <a:chExt cx="1641060" cy="3226006"/>
          </a:xfrm>
        </p:grpSpPr>
        <p:sp>
          <p:nvSpPr>
            <p:cNvPr id="32" name="Rectangle 6"/>
            <p:cNvSpPr/>
            <p:nvPr/>
          </p:nvSpPr>
          <p:spPr>
            <a:xfrm>
              <a:off x="4387618" y="1491631"/>
              <a:ext cx="1632324" cy="2837661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35" name="Rectangle 9"/>
            <p:cNvSpPr/>
            <p:nvPr/>
          </p:nvSpPr>
          <p:spPr>
            <a:xfrm>
              <a:off x="4378882" y="4133200"/>
              <a:ext cx="1641060" cy="584437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生产理念</a:t>
              </a: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4465343" y="1778206"/>
              <a:ext cx="718849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2980" dirty="0">
                  <a:solidFill>
                    <a:schemeClr val="accent3"/>
                  </a:solidFill>
                </a:rPr>
                <a:t>03</a:t>
              </a:r>
            </a:p>
          </p:txBody>
        </p:sp>
      </p:grpSp>
      <p:cxnSp>
        <p:nvCxnSpPr>
          <p:cNvPr id="45" name="Straight Connector 19"/>
          <p:cNvCxnSpPr/>
          <p:nvPr/>
        </p:nvCxnSpPr>
        <p:spPr>
          <a:xfrm flipH="1">
            <a:off x="3790573" y="3219822"/>
            <a:ext cx="133355" cy="0"/>
          </a:xfrm>
          <a:prstGeom prst="line">
            <a:avLst/>
          </a:prstGeom>
          <a:ln w="1905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20"/>
          <p:cNvSpPr txBox="1"/>
          <p:nvPr/>
        </p:nvSpPr>
        <p:spPr>
          <a:xfrm>
            <a:off x="5292080" y="3152642"/>
            <a:ext cx="1372108" cy="61170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200" dirty="0"/>
              <a:t>快速响应，解决客户的忧虑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20072" y="2783630"/>
            <a:ext cx="1632324" cy="1804344"/>
            <a:chOff x="6134489" y="1491631"/>
            <a:chExt cx="1632324" cy="2655339"/>
          </a:xfrm>
        </p:grpSpPr>
        <p:sp>
          <p:nvSpPr>
            <p:cNvPr id="33" name="Rectangle 7"/>
            <p:cNvSpPr/>
            <p:nvPr/>
          </p:nvSpPr>
          <p:spPr>
            <a:xfrm>
              <a:off x="6134489" y="1491631"/>
              <a:ext cx="1632324" cy="2655339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36" name="Rectangle 10"/>
            <p:cNvSpPr/>
            <p:nvPr/>
          </p:nvSpPr>
          <p:spPr>
            <a:xfrm>
              <a:off x="6134489" y="3699491"/>
              <a:ext cx="1632324" cy="447477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售后理念</a:t>
              </a:r>
            </a:p>
          </p:txBody>
        </p:sp>
        <p:sp>
          <p:nvSpPr>
            <p:cNvPr id="47" name="TextBox 21"/>
            <p:cNvSpPr txBox="1"/>
            <p:nvPr/>
          </p:nvSpPr>
          <p:spPr>
            <a:xfrm>
              <a:off x="6200760" y="1778206"/>
              <a:ext cx="718849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2980" dirty="0">
                  <a:solidFill>
                    <a:schemeClr val="accent4"/>
                  </a:solidFill>
                </a:rPr>
                <a:t>04</a:t>
              </a:r>
            </a:p>
          </p:txBody>
        </p:sp>
      </p:grpSp>
      <p:cxnSp>
        <p:nvCxnSpPr>
          <p:cNvPr id="48" name="Straight Connector 22"/>
          <p:cNvCxnSpPr/>
          <p:nvPr/>
        </p:nvCxnSpPr>
        <p:spPr>
          <a:xfrm flipH="1">
            <a:off x="5508104" y="3219822"/>
            <a:ext cx="133355" cy="0"/>
          </a:xfrm>
          <a:prstGeom prst="line">
            <a:avLst/>
          </a:prstGeom>
          <a:ln w="19050" cmpd="sng">
            <a:solidFill>
              <a:schemeClr val="accent4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5164E09-1173-4D96-9A66-46C2737A06E6}"/>
              </a:ext>
            </a:extLst>
          </p:cNvPr>
          <p:cNvGrpSpPr/>
          <p:nvPr/>
        </p:nvGrpSpPr>
        <p:grpSpPr>
          <a:xfrm>
            <a:off x="7188148" y="2787774"/>
            <a:ext cx="1632324" cy="1800199"/>
            <a:chOff x="6134489" y="1491631"/>
            <a:chExt cx="1632324" cy="2655339"/>
          </a:xfrm>
        </p:grpSpPr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3BB25BFA-2130-4CA7-B728-3D2FEBDF15CC}"/>
                </a:ext>
              </a:extLst>
            </p:cNvPr>
            <p:cNvSpPr/>
            <p:nvPr/>
          </p:nvSpPr>
          <p:spPr>
            <a:xfrm>
              <a:off x="6134489" y="1491631"/>
              <a:ext cx="1632324" cy="2655339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2801793E-4BEE-4695-857D-8851352D7279}"/>
                </a:ext>
              </a:extLst>
            </p:cNvPr>
            <p:cNvSpPr/>
            <p:nvPr/>
          </p:nvSpPr>
          <p:spPr>
            <a:xfrm>
              <a:off x="6134489" y="3730723"/>
              <a:ext cx="1632324" cy="4162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销售理念</a:t>
              </a: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625919B5-611E-4476-97AC-3FA8B0C94F3A}"/>
                </a:ext>
              </a:extLst>
            </p:cNvPr>
            <p:cNvSpPr txBox="1"/>
            <p:nvPr/>
          </p:nvSpPr>
          <p:spPr>
            <a:xfrm>
              <a:off x="6200760" y="1778206"/>
              <a:ext cx="718849" cy="47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40"/>
                </a:lnSpc>
              </a:pPr>
              <a:r>
                <a:rPr lang="en-US" sz="2980" dirty="0">
                  <a:solidFill>
                    <a:schemeClr val="accent4"/>
                  </a:solidFill>
                </a:rPr>
                <a:t>05</a:t>
              </a:r>
            </a:p>
          </p:txBody>
        </p:sp>
      </p:grpSp>
      <p:sp>
        <p:nvSpPr>
          <p:cNvPr id="55" name="TextBox 20">
            <a:extLst>
              <a:ext uri="{FF2B5EF4-FFF2-40B4-BE49-F238E27FC236}">
                <a16:creationId xmlns:a16="http://schemas.microsoft.com/office/drawing/2014/main" id="{6DEC36AD-AA97-4B8A-B3C8-15893E3FC079}"/>
              </a:ext>
            </a:extLst>
          </p:cNvPr>
          <p:cNvSpPr txBox="1"/>
          <p:nvPr/>
        </p:nvSpPr>
        <p:spPr>
          <a:xfrm>
            <a:off x="7232340" y="3305042"/>
            <a:ext cx="1372108" cy="8887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200" dirty="0"/>
              <a:t>将产品的价值传递给客户，为客户创造竞争优势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Straight Connector 22">
            <a:extLst>
              <a:ext uri="{FF2B5EF4-FFF2-40B4-BE49-F238E27FC236}">
                <a16:creationId xmlns:a16="http://schemas.microsoft.com/office/drawing/2014/main" id="{B197C610-13A3-4E54-92F4-08BE492292E3}"/>
              </a:ext>
            </a:extLst>
          </p:cNvPr>
          <p:cNvCxnSpPr/>
          <p:nvPr/>
        </p:nvCxnSpPr>
        <p:spPr>
          <a:xfrm flipH="1">
            <a:off x="7452320" y="3291830"/>
            <a:ext cx="133355" cy="0"/>
          </a:xfrm>
          <a:prstGeom prst="line">
            <a:avLst/>
          </a:prstGeom>
          <a:ln w="19050" cmpd="sng">
            <a:solidFill>
              <a:schemeClr val="accent4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19BFE1B1-C588-4695-B6A6-62C2CB3DAD03}"/>
              </a:ext>
            </a:extLst>
          </p:cNvPr>
          <p:cNvCxnSpPr>
            <a:cxnSpLocks/>
          </p:cNvCxnSpPr>
          <p:nvPr/>
        </p:nvCxnSpPr>
        <p:spPr>
          <a:xfrm>
            <a:off x="251652" y="771550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 descr="岱洛 最终logo--四季花25">
            <a:extLst>
              <a:ext uri="{FF2B5EF4-FFF2-40B4-BE49-F238E27FC236}">
                <a16:creationId xmlns:a16="http://schemas.microsoft.com/office/drawing/2014/main" id="{7905AC67-5953-5FA6-949A-3FF453E67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5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5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5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/>
          <p:bldP spid="43" grpId="0"/>
          <p:bldP spid="46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5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5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5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/>
          <p:bldP spid="43" grpId="0"/>
          <p:bldP spid="46" grpId="0"/>
          <p:bldP spid="5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528">
              <a:srgbClr val="D1ECF3"/>
            </a:gs>
            <a:gs pos="53000">
              <a:srgbClr val="BEE4ED"/>
            </a:gs>
            <a:gs pos="26936">
              <a:srgbClr val="DCF0F6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426AC67-BA26-4A5A-AF1D-146E377E4765}"/>
              </a:ext>
            </a:extLst>
          </p:cNvPr>
          <p:cNvCxnSpPr>
            <a:cxnSpLocks/>
          </p:cNvCxnSpPr>
          <p:nvPr/>
        </p:nvCxnSpPr>
        <p:spPr>
          <a:xfrm>
            <a:off x="251652" y="843558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>
            <a:extLst>
              <a:ext uri="{FF2B5EF4-FFF2-40B4-BE49-F238E27FC236}">
                <a16:creationId xmlns:a16="http://schemas.microsoft.com/office/drawing/2014/main" id="{621C9DDB-C020-4F17-9798-2E2BB1639729}"/>
              </a:ext>
            </a:extLst>
          </p:cNvPr>
          <p:cNvSpPr txBox="1">
            <a:spLocks/>
          </p:cNvSpPr>
          <p:nvPr/>
        </p:nvSpPr>
        <p:spPr>
          <a:xfrm>
            <a:off x="4572000" y="173062"/>
            <a:ext cx="4536504" cy="526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spc="-15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十六大处人处事指导思想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79A6F91-F6BA-41B0-9997-B69CB51650EB}"/>
              </a:ext>
            </a:extLst>
          </p:cNvPr>
          <p:cNvGrpSpPr/>
          <p:nvPr/>
        </p:nvGrpSpPr>
        <p:grpSpPr>
          <a:xfrm>
            <a:off x="6084168" y="987574"/>
            <a:ext cx="2444495" cy="902398"/>
            <a:chOff x="7483989" y="3433235"/>
            <a:chExt cx="2444495" cy="90239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8F2B63B-62F1-49B9-B19D-2D5F1EE4D7E4}"/>
                </a:ext>
              </a:extLst>
            </p:cNvPr>
            <p:cNvSpPr/>
            <p:nvPr/>
          </p:nvSpPr>
          <p:spPr>
            <a:xfrm>
              <a:off x="7483990" y="3732519"/>
              <a:ext cx="2444494" cy="60311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/>
                <a:t>寸金难买寸光阴。盛年不重来，一日不再晨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FB91D51-B5A7-468C-9685-29718A842684}"/>
                </a:ext>
              </a:extLst>
            </p:cNvPr>
            <p:cNvSpPr/>
            <p:nvPr/>
          </p:nvSpPr>
          <p:spPr>
            <a:xfrm>
              <a:off x="7483989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时间观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F084587-19AC-4DA6-8F01-B473B8E04740}"/>
              </a:ext>
            </a:extLst>
          </p:cNvPr>
          <p:cNvGrpSpPr/>
          <p:nvPr/>
        </p:nvGrpSpPr>
        <p:grpSpPr>
          <a:xfrm>
            <a:off x="5940152" y="2172303"/>
            <a:ext cx="2444495" cy="633991"/>
            <a:chOff x="7483989" y="3433235"/>
            <a:chExt cx="2444495" cy="63399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6235D2B-F4C3-4DCC-BAA4-841F93F36126}"/>
                </a:ext>
              </a:extLst>
            </p:cNvPr>
            <p:cNvSpPr/>
            <p:nvPr/>
          </p:nvSpPr>
          <p:spPr>
            <a:xfrm>
              <a:off x="7483990" y="3732519"/>
              <a:ext cx="2444494" cy="3347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三人行必有我师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CCC0265-0AD8-4FD9-851B-575C11EBDCDF}"/>
                </a:ext>
              </a:extLst>
            </p:cNvPr>
            <p:cNvSpPr/>
            <p:nvPr/>
          </p:nvSpPr>
          <p:spPr>
            <a:xfrm>
              <a:off x="7483989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学习观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97CF530-4330-4728-AD5B-628405D580C2}"/>
              </a:ext>
            </a:extLst>
          </p:cNvPr>
          <p:cNvGrpSpPr/>
          <p:nvPr/>
        </p:nvGrpSpPr>
        <p:grpSpPr>
          <a:xfrm>
            <a:off x="1907703" y="915566"/>
            <a:ext cx="1440161" cy="544707"/>
            <a:chOff x="7483990" y="3433235"/>
            <a:chExt cx="2444494" cy="64211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54E0146-3383-4514-9B50-93BE516D7D0D}"/>
                </a:ext>
              </a:extLst>
            </p:cNvPr>
            <p:cNvSpPr/>
            <p:nvPr/>
          </p:nvSpPr>
          <p:spPr>
            <a:xfrm>
              <a:off x="7483990" y="3733719"/>
              <a:ext cx="2444494" cy="3416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4C2A39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百善孝为先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F2331B2-30F7-4C8E-A6D7-DF85926FDC35}"/>
                </a:ext>
              </a:extLst>
            </p:cNvPr>
            <p:cNvSpPr/>
            <p:nvPr/>
          </p:nvSpPr>
          <p:spPr>
            <a:xfrm>
              <a:off x="7877932" y="3433235"/>
              <a:ext cx="2050552" cy="4247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对待长辈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387BF1A-3225-48B8-AD76-1DF616C2D312}"/>
              </a:ext>
            </a:extLst>
          </p:cNvPr>
          <p:cNvGrpSpPr/>
          <p:nvPr/>
        </p:nvGrpSpPr>
        <p:grpSpPr>
          <a:xfrm>
            <a:off x="1115616" y="1563636"/>
            <a:ext cx="1368153" cy="576064"/>
            <a:chOff x="7877932" y="3285276"/>
            <a:chExt cx="2444494" cy="58175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7B6CB8-6713-4C47-A456-C7AEBC47EFB9}"/>
                </a:ext>
              </a:extLst>
            </p:cNvPr>
            <p:cNvSpPr/>
            <p:nvPr/>
          </p:nvSpPr>
          <p:spPr>
            <a:xfrm>
              <a:off x="7877932" y="3540917"/>
              <a:ext cx="2444494" cy="3261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4C2A39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智信仁勇严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FCDB9A3-E89F-47D0-B413-B18C48D6EEE0}"/>
                </a:ext>
              </a:extLst>
            </p:cNvPr>
            <p:cNvSpPr/>
            <p:nvPr/>
          </p:nvSpPr>
          <p:spPr>
            <a:xfrm>
              <a:off x="8220631" y="3285276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身为领导</a:t>
              </a:r>
            </a:p>
          </p:txBody>
        </p:sp>
      </p:grpSp>
      <p:sp>
        <p:nvSpPr>
          <p:cNvPr id="45" name="man-close-up-with-a-pencil_30663">
            <a:extLst>
              <a:ext uri="{FF2B5EF4-FFF2-40B4-BE49-F238E27FC236}">
                <a16:creationId xmlns:a16="http://schemas.microsoft.com/office/drawing/2014/main" id="{33EF4CF5-ED6A-4108-BFC5-C81BB80BEFC2}"/>
              </a:ext>
            </a:extLst>
          </p:cNvPr>
          <p:cNvSpPr>
            <a:spLocks noChangeAspect="1"/>
          </p:cNvSpPr>
          <p:nvPr/>
        </p:nvSpPr>
        <p:spPr bwMode="auto">
          <a:xfrm>
            <a:off x="2892014" y="1002281"/>
            <a:ext cx="2895600" cy="2932540"/>
          </a:xfrm>
          <a:custGeom>
            <a:avLst/>
            <a:gdLst>
              <a:gd name="connsiteX0" fmla="*/ 465791 w 592877"/>
              <a:gd name="connsiteY0" fmla="*/ 503782 h 600441"/>
              <a:gd name="connsiteX1" fmla="*/ 461584 w 592877"/>
              <a:gd name="connsiteY1" fmla="*/ 505463 h 600441"/>
              <a:gd name="connsiteX2" fmla="*/ 475888 w 592877"/>
              <a:gd name="connsiteY2" fmla="*/ 562618 h 600441"/>
              <a:gd name="connsiteX3" fmla="*/ 494961 w 592877"/>
              <a:gd name="connsiteY3" fmla="*/ 567101 h 600441"/>
              <a:gd name="connsiteX4" fmla="*/ 531984 w 592877"/>
              <a:gd name="connsiteY4" fmla="*/ 521713 h 600441"/>
              <a:gd name="connsiteX5" fmla="*/ 528338 w 592877"/>
              <a:gd name="connsiteY5" fmla="*/ 518071 h 600441"/>
              <a:gd name="connsiteX6" fmla="*/ 507863 w 592877"/>
              <a:gd name="connsiteY6" fmla="*/ 290293 h 600441"/>
              <a:gd name="connsiteX7" fmla="*/ 503656 w 592877"/>
              <a:gd name="connsiteY7" fmla="*/ 309344 h 600441"/>
              <a:gd name="connsiteX8" fmla="*/ 578544 w 592877"/>
              <a:gd name="connsiteY8" fmla="*/ 326435 h 600441"/>
              <a:gd name="connsiteX9" fmla="*/ 582751 w 592877"/>
              <a:gd name="connsiteY9" fmla="*/ 307103 h 600441"/>
              <a:gd name="connsiteX10" fmla="*/ 539014 w 592877"/>
              <a:gd name="connsiteY10" fmla="*/ 246420 h 600441"/>
              <a:gd name="connsiteX11" fmla="*/ 557227 w 592877"/>
              <a:gd name="connsiteY11" fmla="*/ 246866 h 600441"/>
              <a:gd name="connsiteX12" fmla="*/ 591726 w 592877"/>
              <a:gd name="connsiteY12" fmla="*/ 301500 h 600441"/>
              <a:gd name="connsiteX13" fmla="*/ 585836 w 592877"/>
              <a:gd name="connsiteY13" fmla="*/ 327836 h 600441"/>
              <a:gd name="connsiteX14" fmla="*/ 582190 w 592877"/>
              <a:gd name="connsiteY14" fmla="*/ 344085 h 600441"/>
              <a:gd name="connsiteX15" fmla="*/ 542082 w 592877"/>
              <a:gd name="connsiteY15" fmla="*/ 521153 h 600441"/>
              <a:gd name="connsiteX16" fmla="*/ 503095 w 592877"/>
              <a:gd name="connsiteY16" fmla="*/ 568782 h 600441"/>
              <a:gd name="connsiteX17" fmla="*/ 477291 w 592877"/>
              <a:gd name="connsiteY17" fmla="*/ 600441 h 600441"/>
              <a:gd name="connsiteX18" fmla="*/ 467474 w 592877"/>
              <a:gd name="connsiteY18" fmla="*/ 560937 h 600441"/>
              <a:gd name="connsiteX19" fmla="*/ 452889 w 592877"/>
              <a:gd name="connsiteY19" fmla="*/ 500981 h 600441"/>
              <a:gd name="connsiteX20" fmla="*/ 492717 w 592877"/>
              <a:gd name="connsiteY20" fmla="*/ 323913 h 600441"/>
              <a:gd name="connsiteX21" fmla="*/ 496363 w 592877"/>
              <a:gd name="connsiteY21" fmla="*/ 307943 h 600441"/>
              <a:gd name="connsiteX22" fmla="*/ 502253 w 592877"/>
              <a:gd name="connsiteY22" fmla="*/ 281327 h 600441"/>
              <a:gd name="connsiteX23" fmla="*/ 539014 w 592877"/>
              <a:gd name="connsiteY23" fmla="*/ 246420 h 600441"/>
              <a:gd name="connsiteX24" fmla="*/ 279456 w 592877"/>
              <a:gd name="connsiteY24" fmla="*/ 0 h 600441"/>
              <a:gd name="connsiteX25" fmla="*/ 433774 w 592877"/>
              <a:gd name="connsiteY25" fmla="*/ 154097 h 600441"/>
              <a:gd name="connsiteX26" fmla="*/ 348479 w 592877"/>
              <a:gd name="connsiteY26" fmla="*/ 315480 h 600441"/>
              <a:gd name="connsiteX27" fmla="*/ 458746 w 592877"/>
              <a:gd name="connsiteY27" fmla="*/ 368713 h 600441"/>
              <a:gd name="connsiteX28" fmla="*/ 428724 w 592877"/>
              <a:gd name="connsiteY28" fmla="*/ 501237 h 600441"/>
              <a:gd name="connsiteX29" fmla="*/ 449487 w 592877"/>
              <a:gd name="connsiteY29" fmla="*/ 584450 h 600441"/>
              <a:gd name="connsiteX30" fmla="*/ 279456 w 592877"/>
              <a:gd name="connsiteY30" fmla="*/ 597338 h 600441"/>
              <a:gd name="connsiteX31" fmla="*/ 357738 w 592877"/>
              <a:gd name="connsiteY31" fmla="*/ 519168 h 600441"/>
              <a:gd name="connsiteX32" fmla="*/ 291802 w 592877"/>
              <a:gd name="connsiteY32" fmla="*/ 360028 h 600441"/>
              <a:gd name="connsiteX33" fmla="*/ 292363 w 592877"/>
              <a:gd name="connsiteY33" fmla="*/ 360028 h 600441"/>
              <a:gd name="connsiteX34" fmla="*/ 318176 w 592877"/>
              <a:gd name="connsiteY34" fmla="*/ 330889 h 600441"/>
              <a:gd name="connsiteX35" fmla="*/ 279456 w 592877"/>
              <a:gd name="connsiteY35" fmla="*/ 337894 h 600441"/>
              <a:gd name="connsiteX36" fmla="*/ 240736 w 592877"/>
              <a:gd name="connsiteY36" fmla="*/ 330889 h 600441"/>
              <a:gd name="connsiteX37" fmla="*/ 266269 w 592877"/>
              <a:gd name="connsiteY37" fmla="*/ 360308 h 600441"/>
              <a:gd name="connsiteX38" fmla="*/ 267111 w 592877"/>
              <a:gd name="connsiteY38" fmla="*/ 360308 h 600441"/>
              <a:gd name="connsiteX39" fmla="*/ 201175 w 592877"/>
              <a:gd name="connsiteY39" fmla="*/ 519449 h 600441"/>
              <a:gd name="connsiteX40" fmla="*/ 279456 w 592877"/>
              <a:gd name="connsiteY40" fmla="*/ 597618 h 600441"/>
              <a:gd name="connsiteX41" fmla="*/ 0 w 592877"/>
              <a:gd name="connsiteY41" fmla="*/ 528694 h 600441"/>
              <a:gd name="connsiteX42" fmla="*/ 210434 w 592877"/>
              <a:gd name="connsiteY42" fmla="*/ 315480 h 600441"/>
              <a:gd name="connsiteX43" fmla="*/ 125138 w 592877"/>
              <a:gd name="connsiteY43" fmla="*/ 154097 h 600441"/>
              <a:gd name="connsiteX44" fmla="*/ 279456 w 592877"/>
              <a:gd name="connsiteY44" fmla="*/ 0 h 60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2877" h="600441">
                <a:moveTo>
                  <a:pt x="465791" y="503782"/>
                </a:moveTo>
                <a:lnTo>
                  <a:pt x="461584" y="505463"/>
                </a:lnTo>
                <a:lnTo>
                  <a:pt x="475888" y="562618"/>
                </a:lnTo>
                <a:lnTo>
                  <a:pt x="494961" y="567101"/>
                </a:lnTo>
                <a:lnTo>
                  <a:pt x="531984" y="521713"/>
                </a:lnTo>
                <a:lnTo>
                  <a:pt x="528338" y="518071"/>
                </a:lnTo>
                <a:close/>
                <a:moveTo>
                  <a:pt x="507863" y="290293"/>
                </a:moveTo>
                <a:lnTo>
                  <a:pt x="503656" y="309344"/>
                </a:lnTo>
                <a:lnTo>
                  <a:pt x="578544" y="326435"/>
                </a:lnTo>
                <a:lnTo>
                  <a:pt x="582751" y="307103"/>
                </a:lnTo>
                <a:close/>
                <a:moveTo>
                  <a:pt x="539014" y="246420"/>
                </a:moveTo>
                <a:cubicBezTo>
                  <a:pt x="544886" y="245378"/>
                  <a:pt x="551057" y="245465"/>
                  <a:pt x="557227" y="246866"/>
                </a:cubicBezTo>
                <a:cubicBezTo>
                  <a:pt x="581910" y="252470"/>
                  <a:pt x="597336" y="276845"/>
                  <a:pt x="591726" y="301500"/>
                </a:cubicBezTo>
                <a:lnTo>
                  <a:pt x="585836" y="327836"/>
                </a:lnTo>
                <a:lnTo>
                  <a:pt x="582190" y="344085"/>
                </a:lnTo>
                <a:lnTo>
                  <a:pt x="542082" y="521153"/>
                </a:lnTo>
                <a:lnTo>
                  <a:pt x="503095" y="568782"/>
                </a:lnTo>
                <a:lnTo>
                  <a:pt x="477291" y="600441"/>
                </a:lnTo>
                <a:lnTo>
                  <a:pt x="467474" y="560937"/>
                </a:lnTo>
                <a:lnTo>
                  <a:pt x="452889" y="500981"/>
                </a:lnTo>
                <a:lnTo>
                  <a:pt x="492717" y="323913"/>
                </a:lnTo>
                <a:lnTo>
                  <a:pt x="496363" y="307943"/>
                </a:lnTo>
                <a:lnTo>
                  <a:pt x="502253" y="281327"/>
                </a:lnTo>
                <a:cubicBezTo>
                  <a:pt x="506461" y="262836"/>
                  <a:pt x="521396" y="249545"/>
                  <a:pt x="539014" y="246420"/>
                </a:cubicBezTo>
                <a:close/>
                <a:moveTo>
                  <a:pt x="279456" y="0"/>
                </a:moveTo>
                <a:cubicBezTo>
                  <a:pt x="364752" y="0"/>
                  <a:pt x="433774" y="68924"/>
                  <a:pt x="433774" y="154097"/>
                </a:cubicBezTo>
                <a:cubicBezTo>
                  <a:pt x="433774" y="214616"/>
                  <a:pt x="398983" y="281578"/>
                  <a:pt x="348479" y="315480"/>
                </a:cubicBezTo>
                <a:cubicBezTo>
                  <a:pt x="389724" y="325846"/>
                  <a:pt x="427041" y="345178"/>
                  <a:pt x="458746" y="368713"/>
                </a:cubicBezTo>
                <a:lnTo>
                  <a:pt x="428724" y="501237"/>
                </a:lnTo>
                <a:lnTo>
                  <a:pt x="449487" y="584450"/>
                </a:lnTo>
                <a:cubicBezTo>
                  <a:pt x="400386" y="593135"/>
                  <a:pt x="339781" y="597338"/>
                  <a:pt x="279456" y="597338"/>
                </a:cubicBezTo>
                <a:lnTo>
                  <a:pt x="357738" y="519168"/>
                </a:lnTo>
                <a:lnTo>
                  <a:pt x="291802" y="360028"/>
                </a:lnTo>
                <a:lnTo>
                  <a:pt x="292363" y="360028"/>
                </a:lnTo>
                <a:lnTo>
                  <a:pt x="318176" y="330889"/>
                </a:lnTo>
                <a:cubicBezTo>
                  <a:pt x="305831" y="335372"/>
                  <a:pt x="292924" y="337894"/>
                  <a:pt x="279456" y="337894"/>
                </a:cubicBezTo>
                <a:cubicBezTo>
                  <a:pt x="265988" y="337894"/>
                  <a:pt x="253082" y="335372"/>
                  <a:pt x="240736" y="330889"/>
                </a:cubicBezTo>
                <a:lnTo>
                  <a:pt x="266269" y="360308"/>
                </a:lnTo>
                <a:lnTo>
                  <a:pt x="267111" y="360308"/>
                </a:lnTo>
                <a:lnTo>
                  <a:pt x="201175" y="519449"/>
                </a:lnTo>
                <a:lnTo>
                  <a:pt x="279456" y="597618"/>
                </a:lnTo>
                <a:cubicBezTo>
                  <a:pt x="139728" y="597618"/>
                  <a:pt x="0" y="574643"/>
                  <a:pt x="0" y="528694"/>
                </a:cubicBezTo>
                <a:cubicBezTo>
                  <a:pt x="0" y="450805"/>
                  <a:pt x="89505" y="346019"/>
                  <a:pt x="210434" y="315480"/>
                </a:cubicBezTo>
                <a:cubicBezTo>
                  <a:pt x="159930" y="281578"/>
                  <a:pt x="125138" y="214616"/>
                  <a:pt x="125138" y="154097"/>
                </a:cubicBezTo>
                <a:cubicBezTo>
                  <a:pt x="125138" y="68924"/>
                  <a:pt x="194160" y="0"/>
                  <a:pt x="279456" y="0"/>
                </a:cubicBezTo>
                <a:close/>
              </a:path>
            </a:pathLst>
          </a:custGeom>
          <a:solidFill>
            <a:srgbClr val="7E2518"/>
          </a:solidFill>
          <a:ln>
            <a:noFill/>
          </a:ln>
        </p:spPr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1490B92-C6E9-4591-BCD1-676DB3A59698}"/>
              </a:ext>
            </a:extLst>
          </p:cNvPr>
          <p:cNvGrpSpPr/>
          <p:nvPr/>
        </p:nvGrpSpPr>
        <p:grpSpPr>
          <a:xfrm>
            <a:off x="1331641" y="2455618"/>
            <a:ext cx="1411481" cy="620189"/>
            <a:chOff x="7749275" y="3285276"/>
            <a:chExt cx="2521908" cy="626317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DE9DFCE-FA96-4B06-A541-8BDBB04DF9E6}"/>
                </a:ext>
              </a:extLst>
            </p:cNvPr>
            <p:cNvSpPr/>
            <p:nvPr/>
          </p:nvSpPr>
          <p:spPr>
            <a:xfrm>
              <a:off x="7749275" y="3582256"/>
              <a:ext cx="2444494" cy="32933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/>
                <a:t>诚敬静谨恒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2DC40B3-4FDB-4C3F-8952-0EFD63B45BB9}"/>
                </a:ext>
              </a:extLst>
            </p:cNvPr>
            <p:cNvSpPr/>
            <p:nvPr/>
          </p:nvSpPr>
          <p:spPr>
            <a:xfrm>
              <a:off x="8220630" y="3285276"/>
              <a:ext cx="2050553" cy="4080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自我修身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78A3D0C-EBFB-4DE9-8AE2-1FA5058EF7FE}"/>
              </a:ext>
            </a:extLst>
          </p:cNvPr>
          <p:cNvGrpSpPr/>
          <p:nvPr/>
        </p:nvGrpSpPr>
        <p:grpSpPr>
          <a:xfrm>
            <a:off x="1259632" y="3391864"/>
            <a:ext cx="1927448" cy="1268118"/>
            <a:chOff x="7877932" y="3430857"/>
            <a:chExt cx="3443793" cy="128064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FA9952E-1A7C-406A-8303-B2164370D97A}"/>
                </a:ext>
              </a:extLst>
            </p:cNvPr>
            <p:cNvSpPr/>
            <p:nvPr/>
          </p:nvSpPr>
          <p:spPr>
            <a:xfrm>
              <a:off x="7877932" y="3822696"/>
              <a:ext cx="3443793" cy="8888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人生交结在终始，莫以开沉中路分。取其善者而从之，其不善者而改之。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C85063F-3E85-4A33-A321-B6B97978AADC}"/>
                </a:ext>
              </a:extLst>
            </p:cNvPr>
            <p:cNvSpPr/>
            <p:nvPr/>
          </p:nvSpPr>
          <p:spPr>
            <a:xfrm>
              <a:off x="8220630" y="3430857"/>
              <a:ext cx="2050553" cy="4080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朋友相处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D1B8DCE-BD26-4EA4-9756-A52742F703F4}"/>
              </a:ext>
            </a:extLst>
          </p:cNvPr>
          <p:cNvGrpSpPr/>
          <p:nvPr/>
        </p:nvGrpSpPr>
        <p:grpSpPr>
          <a:xfrm>
            <a:off x="5508104" y="3181520"/>
            <a:ext cx="2444495" cy="902398"/>
            <a:chOff x="7483989" y="3433235"/>
            <a:chExt cx="2444495" cy="902398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2ACEA32-F331-41A7-AB94-5CDBC957623F}"/>
                </a:ext>
              </a:extLst>
            </p:cNvPr>
            <p:cNvSpPr/>
            <p:nvPr/>
          </p:nvSpPr>
          <p:spPr>
            <a:xfrm>
              <a:off x="7483990" y="3732519"/>
              <a:ext cx="2444494" cy="60311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/>
                <a:t>君子爱财，取之有道。富贵不可尽用，贫贱不可自欺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3B2676F-8F08-4F75-832E-D95516E67FC6}"/>
                </a:ext>
              </a:extLst>
            </p:cNvPr>
            <p:cNvSpPr/>
            <p:nvPr/>
          </p:nvSpPr>
          <p:spPr>
            <a:xfrm>
              <a:off x="7483989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金钱观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F91561F-0EE7-45A2-A253-B6A0DD923BC9}"/>
              </a:ext>
            </a:extLst>
          </p:cNvPr>
          <p:cNvGrpSpPr/>
          <p:nvPr/>
        </p:nvGrpSpPr>
        <p:grpSpPr>
          <a:xfrm>
            <a:off x="3779912" y="3901600"/>
            <a:ext cx="2444495" cy="1179397"/>
            <a:chOff x="7483989" y="3433235"/>
            <a:chExt cx="2444495" cy="1179397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C651632-CA9F-44EA-828A-12756B621AEA}"/>
                </a:ext>
              </a:extLst>
            </p:cNvPr>
            <p:cNvSpPr/>
            <p:nvPr/>
          </p:nvSpPr>
          <p:spPr>
            <a:xfrm>
              <a:off x="7483990" y="3732519"/>
              <a:ext cx="2444494" cy="8801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有志者事竟成，破釜沉舟，百二秦关终属楚。黄沙百战穿金甲，不破楼兰终不还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B575153E-DE1B-4282-B75F-350C87EEB7A1}"/>
                </a:ext>
              </a:extLst>
            </p:cNvPr>
            <p:cNvSpPr/>
            <p:nvPr/>
          </p:nvSpPr>
          <p:spPr>
            <a:xfrm>
              <a:off x="7483989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事业观</a:t>
              </a:r>
            </a:p>
          </p:txBody>
        </p:sp>
      </p:grpSp>
      <p:pic>
        <p:nvPicPr>
          <p:cNvPr id="30" name="图片 29" descr="岱洛 最终logo--四季花25">
            <a:extLst>
              <a:ext uri="{FF2B5EF4-FFF2-40B4-BE49-F238E27FC236}">
                <a16:creationId xmlns:a16="http://schemas.microsoft.com/office/drawing/2014/main" id="{37F033F3-C508-E0B4-2F19-DAE56992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528">
              <a:srgbClr val="D1ECF3"/>
            </a:gs>
            <a:gs pos="53000">
              <a:srgbClr val="BEE4ED"/>
            </a:gs>
            <a:gs pos="26936">
              <a:srgbClr val="DCF0F6"/>
            </a:gs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426AC67-BA26-4A5A-AF1D-146E377E4765}"/>
              </a:ext>
            </a:extLst>
          </p:cNvPr>
          <p:cNvCxnSpPr>
            <a:cxnSpLocks/>
          </p:cNvCxnSpPr>
          <p:nvPr/>
        </p:nvCxnSpPr>
        <p:spPr>
          <a:xfrm>
            <a:off x="251652" y="843558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>
            <a:extLst>
              <a:ext uri="{FF2B5EF4-FFF2-40B4-BE49-F238E27FC236}">
                <a16:creationId xmlns:a16="http://schemas.microsoft.com/office/drawing/2014/main" id="{621C9DDB-C020-4F17-9798-2E2BB1639729}"/>
              </a:ext>
            </a:extLst>
          </p:cNvPr>
          <p:cNvSpPr txBox="1">
            <a:spLocks/>
          </p:cNvSpPr>
          <p:nvPr/>
        </p:nvSpPr>
        <p:spPr>
          <a:xfrm>
            <a:off x="5292080" y="173062"/>
            <a:ext cx="3672408" cy="526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spc="-15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十六大处人处事原则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79A6F91-F6BA-41B0-9997-B69CB51650EB}"/>
              </a:ext>
            </a:extLst>
          </p:cNvPr>
          <p:cNvGrpSpPr/>
          <p:nvPr/>
        </p:nvGrpSpPr>
        <p:grpSpPr>
          <a:xfrm>
            <a:off x="5436096" y="987574"/>
            <a:ext cx="2516502" cy="902398"/>
            <a:chOff x="7195957" y="3433235"/>
            <a:chExt cx="2516502" cy="90239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8F2B63B-62F1-49B9-B19D-2D5F1EE4D7E4}"/>
                </a:ext>
              </a:extLst>
            </p:cNvPr>
            <p:cNvSpPr/>
            <p:nvPr/>
          </p:nvSpPr>
          <p:spPr>
            <a:xfrm>
              <a:off x="7267965" y="3732519"/>
              <a:ext cx="2444494" cy="60311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以人为镜，可以明得失。有则改之，无则加勉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FB91D51-B5A7-468C-9685-29718A842684}"/>
                </a:ext>
              </a:extLst>
            </p:cNvPr>
            <p:cNvSpPr/>
            <p:nvPr/>
          </p:nvSpPr>
          <p:spPr>
            <a:xfrm>
              <a:off x="7195957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被批评时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F084587-19AC-4DA6-8F01-B473B8E04740}"/>
              </a:ext>
            </a:extLst>
          </p:cNvPr>
          <p:cNvGrpSpPr/>
          <p:nvPr/>
        </p:nvGrpSpPr>
        <p:grpSpPr>
          <a:xfrm>
            <a:off x="5940152" y="2067694"/>
            <a:ext cx="2444495" cy="625399"/>
            <a:chOff x="7483989" y="3433235"/>
            <a:chExt cx="2444495" cy="62539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6235D2B-F4C3-4DCC-BAA4-841F93F36126}"/>
                </a:ext>
              </a:extLst>
            </p:cNvPr>
            <p:cNvSpPr/>
            <p:nvPr/>
          </p:nvSpPr>
          <p:spPr>
            <a:xfrm>
              <a:off x="7483990" y="3732519"/>
              <a:ext cx="2444494" cy="3261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克己复礼，不抱怨、不埋怨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CCC0265-0AD8-4FD9-851B-575C11EBDCDF}"/>
                </a:ext>
              </a:extLst>
            </p:cNvPr>
            <p:cNvSpPr/>
            <p:nvPr/>
          </p:nvSpPr>
          <p:spPr>
            <a:xfrm>
              <a:off x="7483989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对他人不满时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97CF530-4330-4728-AD5B-628405D580C2}"/>
              </a:ext>
            </a:extLst>
          </p:cNvPr>
          <p:cNvGrpSpPr/>
          <p:nvPr/>
        </p:nvGrpSpPr>
        <p:grpSpPr>
          <a:xfrm>
            <a:off x="1540935" y="837879"/>
            <a:ext cx="2032342" cy="874239"/>
            <a:chOff x="7877932" y="3433235"/>
            <a:chExt cx="2275695" cy="1030577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54E0146-3383-4514-9B50-93BE516D7D0D}"/>
                </a:ext>
              </a:extLst>
            </p:cNvPr>
            <p:cNvSpPr/>
            <p:nvPr/>
          </p:nvSpPr>
          <p:spPr>
            <a:xfrm>
              <a:off x="8299129" y="3752845"/>
              <a:ext cx="1854498" cy="7109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金无赤足，人无完人。德才兼备，以德为先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F2331B2-30F7-4C8E-A6D7-DF85926FDC35}"/>
                </a:ext>
              </a:extLst>
            </p:cNvPr>
            <p:cNvSpPr/>
            <p:nvPr/>
          </p:nvSpPr>
          <p:spPr>
            <a:xfrm>
              <a:off x="7877932" y="3433235"/>
              <a:ext cx="1068762" cy="47627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人才观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387BF1A-3225-48B8-AD76-1DF616C2D312}"/>
              </a:ext>
            </a:extLst>
          </p:cNvPr>
          <p:cNvGrpSpPr/>
          <p:nvPr/>
        </p:nvGrpSpPr>
        <p:grpSpPr>
          <a:xfrm>
            <a:off x="1115616" y="1563640"/>
            <a:ext cx="1656185" cy="764204"/>
            <a:chOff x="7877932" y="3285276"/>
            <a:chExt cx="2959124" cy="77175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07B6CB8-6713-4C47-A456-C7AEBC47EFB9}"/>
                </a:ext>
              </a:extLst>
            </p:cNvPr>
            <p:cNvSpPr/>
            <p:nvPr/>
          </p:nvSpPr>
          <p:spPr>
            <a:xfrm>
              <a:off x="7877932" y="3727693"/>
              <a:ext cx="2959124" cy="32933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日事日毕，日清日高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FCDB9A3-E89F-47D0-B413-B18C48D6EEE0}"/>
                </a:ext>
              </a:extLst>
            </p:cNvPr>
            <p:cNvSpPr/>
            <p:nvPr/>
          </p:nvSpPr>
          <p:spPr>
            <a:xfrm>
              <a:off x="8220632" y="3285276"/>
              <a:ext cx="1458506" cy="4080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执行观</a:t>
              </a:r>
            </a:p>
          </p:txBody>
        </p:sp>
      </p:grpSp>
      <p:sp>
        <p:nvSpPr>
          <p:cNvPr id="45" name="man-close-up-with-a-pencil_30663">
            <a:extLst>
              <a:ext uri="{FF2B5EF4-FFF2-40B4-BE49-F238E27FC236}">
                <a16:creationId xmlns:a16="http://schemas.microsoft.com/office/drawing/2014/main" id="{33EF4CF5-ED6A-4108-BFC5-C81BB80BEFC2}"/>
              </a:ext>
            </a:extLst>
          </p:cNvPr>
          <p:cNvSpPr>
            <a:spLocks noChangeAspect="1"/>
          </p:cNvSpPr>
          <p:nvPr/>
        </p:nvSpPr>
        <p:spPr bwMode="auto">
          <a:xfrm>
            <a:off x="2892014" y="1002281"/>
            <a:ext cx="2895600" cy="2932540"/>
          </a:xfrm>
          <a:custGeom>
            <a:avLst/>
            <a:gdLst>
              <a:gd name="connsiteX0" fmla="*/ 465791 w 592877"/>
              <a:gd name="connsiteY0" fmla="*/ 503782 h 600441"/>
              <a:gd name="connsiteX1" fmla="*/ 461584 w 592877"/>
              <a:gd name="connsiteY1" fmla="*/ 505463 h 600441"/>
              <a:gd name="connsiteX2" fmla="*/ 475888 w 592877"/>
              <a:gd name="connsiteY2" fmla="*/ 562618 h 600441"/>
              <a:gd name="connsiteX3" fmla="*/ 494961 w 592877"/>
              <a:gd name="connsiteY3" fmla="*/ 567101 h 600441"/>
              <a:gd name="connsiteX4" fmla="*/ 531984 w 592877"/>
              <a:gd name="connsiteY4" fmla="*/ 521713 h 600441"/>
              <a:gd name="connsiteX5" fmla="*/ 528338 w 592877"/>
              <a:gd name="connsiteY5" fmla="*/ 518071 h 600441"/>
              <a:gd name="connsiteX6" fmla="*/ 507863 w 592877"/>
              <a:gd name="connsiteY6" fmla="*/ 290293 h 600441"/>
              <a:gd name="connsiteX7" fmla="*/ 503656 w 592877"/>
              <a:gd name="connsiteY7" fmla="*/ 309344 h 600441"/>
              <a:gd name="connsiteX8" fmla="*/ 578544 w 592877"/>
              <a:gd name="connsiteY8" fmla="*/ 326435 h 600441"/>
              <a:gd name="connsiteX9" fmla="*/ 582751 w 592877"/>
              <a:gd name="connsiteY9" fmla="*/ 307103 h 600441"/>
              <a:gd name="connsiteX10" fmla="*/ 539014 w 592877"/>
              <a:gd name="connsiteY10" fmla="*/ 246420 h 600441"/>
              <a:gd name="connsiteX11" fmla="*/ 557227 w 592877"/>
              <a:gd name="connsiteY11" fmla="*/ 246866 h 600441"/>
              <a:gd name="connsiteX12" fmla="*/ 591726 w 592877"/>
              <a:gd name="connsiteY12" fmla="*/ 301500 h 600441"/>
              <a:gd name="connsiteX13" fmla="*/ 585836 w 592877"/>
              <a:gd name="connsiteY13" fmla="*/ 327836 h 600441"/>
              <a:gd name="connsiteX14" fmla="*/ 582190 w 592877"/>
              <a:gd name="connsiteY14" fmla="*/ 344085 h 600441"/>
              <a:gd name="connsiteX15" fmla="*/ 542082 w 592877"/>
              <a:gd name="connsiteY15" fmla="*/ 521153 h 600441"/>
              <a:gd name="connsiteX16" fmla="*/ 503095 w 592877"/>
              <a:gd name="connsiteY16" fmla="*/ 568782 h 600441"/>
              <a:gd name="connsiteX17" fmla="*/ 477291 w 592877"/>
              <a:gd name="connsiteY17" fmla="*/ 600441 h 600441"/>
              <a:gd name="connsiteX18" fmla="*/ 467474 w 592877"/>
              <a:gd name="connsiteY18" fmla="*/ 560937 h 600441"/>
              <a:gd name="connsiteX19" fmla="*/ 452889 w 592877"/>
              <a:gd name="connsiteY19" fmla="*/ 500981 h 600441"/>
              <a:gd name="connsiteX20" fmla="*/ 492717 w 592877"/>
              <a:gd name="connsiteY20" fmla="*/ 323913 h 600441"/>
              <a:gd name="connsiteX21" fmla="*/ 496363 w 592877"/>
              <a:gd name="connsiteY21" fmla="*/ 307943 h 600441"/>
              <a:gd name="connsiteX22" fmla="*/ 502253 w 592877"/>
              <a:gd name="connsiteY22" fmla="*/ 281327 h 600441"/>
              <a:gd name="connsiteX23" fmla="*/ 539014 w 592877"/>
              <a:gd name="connsiteY23" fmla="*/ 246420 h 600441"/>
              <a:gd name="connsiteX24" fmla="*/ 279456 w 592877"/>
              <a:gd name="connsiteY24" fmla="*/ 0 h 600441"/>
              <a:gd name="connsiteX25" fmla="*/ 433774 w 592877"/>
              <a:gd name="connsiteY25" fmla="*/ 154097 h 600441"/>
              <a:gd name="connsiteX26" fmla="*/ 348479 w 592877"/>
              <a:gd name="connsiteY26" fmla="*/ 315480 h 600441"/>
              <a:gd name="connsiteX27" fmla="*/ 458746 w 592877"/>
              <a:gd name="connsiteY27" fmla="*/ 368713 h 600441"/>
              <a:gd name="connsiteX28" fmla="*/ 428724 w 592877"/>
              <a:gd name="connsiteY28" fmla="*/ 501237 h 600441"/>
              <a:gd name="connsiteX29" fmla="*/ 449487 w 592877"/>
              <a:gd name="connsiteY29" fmla="*/ 584450 h 600441"/>
              <a:gd name="connsiteX30" fmla="*/ 279456 w 592877"/>
              <a:gd name="connsiteY30" fmla="*/ 597338 h 600441"/>
              <a:gd name="connsiteX31" fmla="*/ 357738 w 592877"/>
              <a:gd name="connsiteY31" fmla="*/ 519168 h 600441"/>
              <a:gd name="connsiteX32" fmla="*/ 291802 w 592877"/>
              <a:gd name="connsiteY32" fmla="*/ 360028 h 600441"/>
              <a:gd name="connsiteX33" fmla="*/ 292363 w 592877"/>
              <a:gd name="connsiteY33" fmla="*/ 360028 h 600441"/>
              <a:gd name="connsiteX34" fmla="*/ 318176 w 592877"/>
              <a:gd name="connsiteY34" fmla="*/ 330889 h 600441"/>
              <a:gd name="connsiteX35" fmla="*/ 279456 w 592877"/>
              <a:gd name="connsiteY35" fmla="*/ 337894 h 600441"/>
              <a:gd name="connsiteX36" fmla="*/ 240736 w 592877"/>
              <a:gd name="connsiteY36" fmla="*/ 330889 h 600441"/>
              <a:gd name="connsiteX37" fmla="*/ 266269 w 592877"/>
              <a:gd name="connsiteY37" fmla="*/ 360308 h 600441"/>
              <a:gd name="connsiteX38" fmla="*/ 267111 w 592877"/>
              <a:gd name="connsiteY38" fmla="*/ 360308 h 600441"/>
              <a:gd name="connsiteX39" fmla="*/ 201175 w 592877"/>
              <a:gd name="connsiteY39" fmla="*/ 519449 h 600441"/>
              <a:gd name="connsiteX40" fmla="*/ 279456 w 592877"/>
              <a:gd name="connsiteY40" fmla="*/ 597618 h 600441"/>
              <a:gd name="connsiteX41" fmla="*/ 0 w 592877"/>
              <a:gd name="connsiteY41" fmla="*/ 528694 h 600441"/>
              <a:gd name="connsiteX42" fmla="*/ 210434 w 592877"/>
              <a:gd name="connsiteY42" fmla="*/ 315480 h 600441"/>
              <a:gd name="connsiteX43" fmla="*/ 125138 w 592877"/>
              <a:gd name="connsiteY43" fmla="*/ 154097 h 600441"/>
              <a:gd name="connsiteX44" fmla="*/ 279456 w 592877"/>
              <a:gd name="connsiteY44" fmla="*/ 0 h 60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2877" h="600441">
                <a:moveTo>
                  <a:pt x="465791" y="503782"/>
                </a:moveTo>
                <a:lnTo>
                  <a:pt x="461584" y="505463"/>
                </a:lnTo>
                <a:lnTo>
                  <a:pt x="475888" y="562618"/>
                </a:lnTo>
                <a:lnTo>
                  <a:pt x="494961" y="567101"/>
                </a:lnTo>
                <a:lnTo>
                  <a:pt x="531984" y="521713"/>
                </a:lnTo>
                <a:lnTo>
                  <a:pt x="528338" y="518071"/>
                </a:lnTo>
                <a:close/>
                <a:moveTo>
                  <a:pt x="507863" y="290293"/>
                </a:moveTo>
                <a:lnTo>
                  <a:pt x="503656" y="309344"/>
                </a:lnTo>
                <a:lnTo>
                  <a:pt x="578544" y="326435"/>
                </a:lnTo>
                <a:lnTo>
                  <a:pt x="582751" y="307103"/>
                </a:lnTo>
                <a:close/>
                <a:moveTo>
                  <a:pt x="539014" y="246420"/>
                </a:moveTo>
                <a:cubicBezTo>
                  <a:pt x="544886" y="245378"/>
                  <a:pt x="551057" y="245465"/>
                  <a:pt x="557227" y="246866"/>
                </a:cubicBezTo>
                <a:cubicBezTo>
                  <a:pt x="581910" y="252470"/>
                  <a:pt x="597336" y="276845"/>
                  <a:pt x="591726" y="301500"/>
                </a:cubicBezTo>
                <a:lnTo>
                  <a:pt x="585836" y="327836"/>
                </a:lnTo>
                <a:lnTo>
                  <a:pt x="582190" y="344085"/>
                </a:lnTo>
                <a:lnTo>
                  <a:pt x="542082" y="521153"/>
                </a:lnTo>
                <a:lnTo>
                  <a:pt x="503095" y="568782"/>
                </a:lnTo>
                <a:lnTo>
                  <a:pt x="477291" y="600441"/>
                </a:lnTo>
                <a:lnTo>
                  <a:pt x="467474" y="560937"/>
                </a:lnTo>
                <a:lnTo>
                  <a:pt x="452889" y="500981"/>
                </a:lnTo>
                <a:lnTo>
                  <a:pt x="492717" y="323913"/>
                </a:lnTo>
                <a:lnTo>
                  <a:pt x="496363" y="307943"/>
                </a:lnTo>
                <a:lnTo>
                  <a:pt x="502253" y="281327"/>
                </a:lnTo>
                <a:cubicBezTo>
                  <a:pt x="506461" y="262836"/>
                  <a:pt x="521396" y="249545"/>
                  <a:pt x="539014" y="246420"/>
                </a:cubicBezTo>
                <a:close/>
                <a:moveTo>
                  <a:pt x="279456" y="0"/>
                </a:moveTo>
                <a:cubicBezTo>
                  <a:pt x="364752" y="0"/>
                  <a:pt x="433774" y="68924"/>
                  <a:pt x="433774" y="154097"/>
                </a:cubicBezTo>
                <a:cubicBezTo>
                  <a:pt x="433774" y="214616"/>
                  <a:pt x="398983" y="281578"/>
                  <a:pt x="348479" y="315480"/>
                </a:cubicBezTo>
                <a:cubicBezTo>
                  <a:pt x="389724" y="325846"/>
                  <a:pt x="427041" y="345178"/>
                  <a:pt x="458746" y="368713"/>
                </a:cubicBezTo>
                <a:lnTo>
                  <a:pt x="428724" y="501237"/>
                </a:lnTo>
                <a:lnTo>
                  <a:pt x="449487" y="584450"/>
                </a:lnTo>
                <a:cubicBezTo>
                  <a:pt x="400386" y="593135"/>
                  <a:pt x="339781" y="597338"/>
                  <a:pt x="279456" y="597338"/>
                </a:cubicBezTo>
                <a:lnTo>
                  <a:pt x="357738" y="519168"/>
                </a:lnTo>
                <a:lnTo>
                  <a:pt x="291802" y="360028"/>
                </a:lnTo>
                <a:lnTo>
                  <a:pt x="292363" y="360028"/>
                </a:lnTo>
                <a:lnTo>
                  <a:pt x="318176" y="330889"/>
                </a:lnTo>
                <a:cubicBezTo>
                  <a:pt x="305831" y="335372"/>
                  <a:pt x="292924" y="337894"/>
                  <a:pt x="279456" y="337894"/>
                </a:cubicBezTo>
                <a:cubicBezTo>
                  <a:pt x="265988" y="337894"/>
                  <a:pt x="253082" y="335372"/>
                  <a:pt x="240736" y="330889"/>
                </a:cubicBezTo>
                <a:lnTo>
                  <a:pt x="266269" y="360308"/>
                </a:lnTo>
                <a:lnTo>
                  <a:pt x="267111" y="360308"/>
                </a:lnTo>
                <a:lnTo>
                  <a:pt x="201175" y="519449"/>
                </a:lnTo>
                <a:lnTo>
                  <a:pt x="279456" y="597618"/>
                </a:lnTo>
                <a:cubicBezTo>
                  <a:pt x="139728" y="597618"/>
                  <a:pt x="0" y="574643"/>
                  <a:pt x="0" y="528694"/>
                </a:cubicBezTo>
                <a:cubicBezTo>
                  <a:pt x="0" y="450805"/>
                  <a:pt x="89505" y="346019"/>
                  <a:pt x="210434" y="315480"/>
                </a:cubicBezTo>
                <a:cubicBezTo>
                  <a:pt x="159930" y="281578"/>
                  <a:pt x="125138" y="214616"/>
                  <a:pt x="125138" y="154097"/>
                </a:cubicBezTo>
                <a:cubicBezTo>
                  <a:pt x="125138" y="68924"/>
                  <a:pt x="194160" y="0"/>
                  <a:pt x="279456" y="0"/>
                </a:cubicBezTo>
                <a:close/>
              </a:path>
            </a:pathLst>
          </a:custGeom>
          <a:solidFill>
            <a:srgbClr val="7E2518"/>
          </a:solidFill>
          <a:ln>
            <a:noFill/>
          </a:ln>
        </p:spPr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1490B92-C6E9-4591-BCD1-676DB3A59698}"/>
              </a:ext>
            </a:extLst>
          </p:cNvPr>
          <p:cNvGrpSpPr/>
          <p:nvPr/>
        </p:nvGrpSpPr>
        <p:grpSpPr>
          <a:xfrm>
            <a:off x="323528" y="2455619"/>
            <a:ext cx="2304255" cy="1025186"/>
            <a:chOff x="7877932" y="3285276"/>
            <a:chExt cx="2444494" cy="1610962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DE9DFCE-FA96-4B06-A541-8BDBB04DF9E6}"/>
                </a:ext>
              </a:extLst>
            </p:cNvPr>
            <p:cNvSpPr/>
            <p:nvPr/>
          </p:nvSpPr>
          <p:spPr>
            <a:xfrm>
              <a:off x="7877932" y="3727693"/>
              <a:ext cx="2444494" cy="11685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万夫一力，天下无敌。天时不如地利，地利不如人和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2DC40B3-4FDB-4C3F-8952-0EFD63B45BB9}"/>
                </a:ext>
              </a:extLst>
            </p:cNvPr>
            <p:cNvSpPr/>
            <p:nvPr/>
          </p:nvSpPr>
          <p:spPr>
            <a:xfrm>
              <a:off x="8220630" y="3285276"/>
              <a:ext cx="2050553" cy="4080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团队观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78A3D0C-EBFB-4DE9-8AE2-1FA5058EF7FE}"/>
              </a:ext>
            </a:extLst>
          </p:cNvPr>
          <p:cNvGrpSpPr/>
          <p:nvPr/>
        </p:nvGrpSpPr>
        <p:grpSpPr>
          <a:xfrm>
            <a:off x="1492424" y="3657830"/>
            <a:ext cx="1927448" cy="714120"/>
            <a:chOff x="7877932" y="3430857"/>
            <a:chExt cx="3443793" cy="721176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FA9952E-1A7C-406A-8303-B2164370D97A}"/>
                </a:ext>
              </a:extLst>
            </p:cNvPr>
            <p:cNvSpPr/>
            <p:nvPr/>
          </p:nvSpPr>
          <p:spPr>
            <a:xfrm>
              <a:off x="7877932" y="3822696"/>
              <a:ext cx="3443793" cy="32933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公开、公平、公正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C85063F-3E85-4A33-A321-B6B97978AADC}"/>
                </a:ext>
              </a:extLst>
            </p:cNvPr>
            <p:cNvSpPr/>
            <p:nvPr/>
          </p:nvSpPr>
          <p:spPr>
            <a:xfrm>
              <a:off x="8220630" y="3430857"/>
              <a:ext cx="2050553" cy="4080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合作观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D1B8DCE-BD26-4EA4-9756-A52742F703F4}"/>
              </a:ext>
            </a:extLst>
          </p:cNvPr>
          <p:cNvGrpSpPr/>
          <p:nvPr/>
        </p:nvGrpSpPr>
        <p:grpSpPr>
          <a:xfrm>
            <a:off x="5737294" y="3003798"/>
            <a:ext cx="2651130" cy="1179397"/>
            <a:chOff x="7483989" y="3433235"/>
            <a:chExt cx="2444495" cy="1179397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2ACEA32-F331-41A7-AB94-5CDBC957623F}"/>
                </a:ext>
              </a:extLst>
            </p:cNvPr>
            <p:cNvSpPr/>
            <p:nvPr/>
          </p:nvSpPr>
          <p:spPr>
            <a:xfrm>
              <a:off x="7483990" y="3732519"/>
              <a:ext cx="2444494" cy="8801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举头三尺有神明，不畏人知畏己知。勿以善小而不为，勿以恶小而为之。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3B2676F-8F08-4F75-832E-D95516E67FC6}"/>
                </a:ext>
              </a:extLst>
            </p:cNvPr>
            <p:cNvSpPr/>
            <p:nvPr/>
          </p:nvSpPr>
          <p:spPr>
            <a:xfrm>
              <a:off x="7483989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有空子可钻时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F91561F-0EE7-45A2-A253-B6A0DD923BC9}"/>
              </a:ext>
            </a:extLst>
          </p:cNvPr>
          <p:cNvGrpSpPr/>
          <p:nvPr/>
        </p:nvGrpSpPr>
        <p:grpSpPr>
          <a:xfrm>
            <a:off x="3573277" y="3901600"/>
            <a:ext cx="2651130" cy="625399"/>
            <a:chOff x="7277354" y="3433235"/>
            <a:chExt cx="2651130" cy="625399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C651632-CA9F-44EA-828A-12756B621AEA}"/>
                </a:ext>
              </a:extLst>
            </p:cNvPr>
            <p:cNvSpPr/>
            <p:nvPr/>
          </p:nvSpPr>
          <p:spPr>
            <a:xfrm>
              <a:off x="7277354" y="3732519"/>
              <a:ext cx="2651130" cy="3261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ym typeface="+mn-ea"/>
                </a:rPr>
                <a:t>据理力争。疾风知劲草，板荡识忠臣</a:t>
              </a:r>
              <a:endParaRPr lang="zh-CN" altLang="en-US" sz="1200" dirty="0">
                <a:solidFill>
                  <a:srgbClr val="4C2A39"/>
                </a:solidFill>
                <a:latin typeface="汉仪晓波折纸体简" panose="00020600040101010101" pitchFamily="18" charset="-122"/>
                <a:ea typeface="汉仪晓波折纸体简" panose="00020600040101010101" pitchFamily="18" charset="-122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B575153E-DE1B-4282-B75F-350C87EEB7A1}"/>
                </a:ext>
              </a:extLst>
            </p:cNvPr>
            <p:cNvSpPr/>
            <p:nvPr/>
          </p:nvSpPr>
          <p:spPr>
            <a:xfrm>
              <a:off x="7483989" y="3433235"/>
              <a:ext cx="2050552" cy="4040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E2518"/>
                  </a:solidFill>
                  <a:latin typeface="汉仪晓波折纸体简" panose="00020600040101010101" pitchFamily="18" charset="-122"/>
                  <a:ea typeface="汉仪晓波折纸体简" panose="00020600040101010101" pitchFamily="18" charset="-122"/>
                </a:rPr>
                <a:t>面对制度不合理时</a:t>
              </a:r>
            </a:p>
          </p:txBody>
        </p:sp>
      </p:grpSp>
      <p:pic>
        <p:nvPicPr>
          <p:cNvPr id="30" name="图片 29" descr="岱洛 最终logo--四季花25">
            <a:extLst>
              <a:ext uri="{FF2B5EF4-FFF2-40B4-BE49-F238E27FC236}">
                <a16:creationId xmlns:a16="http://schemas.microsoft.com/office/drawing/2014/main" id="{B5B56B26-CE88-229A-B35C-B45CF5FF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FDFA5-C63B-2916-C872-DA5BBEA0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3" y="339502"/>
            <a:ext cx="4283967" cy="757239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我们丰富的产品管线</a:t>
            </a:r>
          </a:p>
        </p:txBody>
      </p:sp>
      <p:pic>
        <p:nvPicPr>
          <p:cNvPr id="5" name="图片 4" descr="萌牙客-展板2016.10.22-01">
            <a:extLst>
              <a:ext uri="{FF2B5EF4-FFF2-40B4-BE49-F238E27FC236}">
                <a16:creationId xmlns:a16="http://schemas.microsoft.com/office/drawing/2014/main" id="{442205B4-E511-25AE-B78C-C248F04A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9472" y="2236056"/>
            <a:ext cx="2266944" cy="27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38C32A-D749-7A8E-B13C-B62004F4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6372" y="2236056"/>
            <a:ext cx="2297716" cy="27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6EA987-F26C-14AD-AC90-9E7306AB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211710"/>
            <a:ext cx="21696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岱洛 最终logo--四季花25">
            <a:extLst>
              <a:ext uri="{FF2B5EF4-FFF2-40B4-BE49-F238E27FC236}">
                <a16:creationId xmlns:a16="http://schemas.microsoft.com/office/drawing/2014/main" id="{8FB0E95E-9713-A1F4-80C6-9924B67FC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  <p:sp>
        <p:nvSpPr>
          <p:cNvPr id="9" name="íṣļíḍè">
            <a:extLst>
              <a:ext uri="{FF2B5EF4-FFF2-40B4-BE49-F238E27FC236}">
                <a16:creationId xmlns:a16="http://schemas.microsoft.com/office/drawing/2014/main" id="{52971DA0-BAEB-BE42-8733-023DC86F772F}"/>
              </a:ext>
            </a:extLst>
          </p:cNvPr>
          <p:cNvSpPr/>
          <p:nvPr/>
        </p:nvSpPr>
        <p:spPr>
          <a:xfrm>
            <a:off x="251521" y="1067173"/>
            <a:ext cx="8280920" cy="507719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iS1îdé">
            <a:extLst>
              <a:ext uri="{FF2B5EF4-FFF2-40B4-BE49-F238E27FC236}">
                <a16:creationId xmlns:a16="http://schemas.microsoft.com/office/drawing/2014/main" id="{1DF24C09-4C28-57DA-69EC-084B27408297}"/>
              </a:ext>
            </a:extLst>
          </p:cNvPr>
          <p:cNvSpPr txBox="1">
            <a:spLocks/>
          </p:cNvSpPr>
          <p:nvPr/>
        </p:nvSpPr>
        <p:spPr>
          <a:xfrm>
            <a:off x="251520" y="1142844"/>
            <a:ext cx="1855118" cy="43204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zh-CN" altLang="en-US" sz="1800" b="1">
                <a:solidFill>
                  <a:schemeClr val="accent6">
                    <a:lumMod val="75000"/>
                  </a:schemeClr>
                </a:solidFill>
              </a:rPr>
              <a:t>口腔数字影像系列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iS1îdé">
            <a:extLst>
              <a:ext uri="{FF2B5EF4-FFF2-40B4-BE49-F238E27FC236}">
                <a16:creationId xmlns:a16="http://schemas.microsoft.com/office/drawing/2014/main" id="{D36E72DF-3496-B3FF-2C90-FD2176FD2014}"/>
              </a:ext>
            </a:extLst>
          </p:cNvPr>
          <p:cNvSpPr txBox="1">
            <a:spLocks/>
          </p:cNvSpPr>
          <p:nvPr/>
        </p:nvSpPr>
        <p:spPr>
          <a:xfrm>
            <a:off x="2572866" y="1142844"/>
            <a:ext cx="1855118" cy="43204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</a:rPr>
              <a:t>口腔感控系列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iS1îdé">
            <a:extLst>
              <a:ext uri="{FF2B5EF4-FFF2-40B4-BE49-F238E27FC236}">
                <a16:creationId xmlns:a16="http://schemas.microsoft.com/office/drawing/2014/main" id="{E3DCEFB4-F6E0-5A33-3A45-E346C778D512}"/>
              </a:ext>
            </a:extLst>
          </p:cNvPr>
          <p:cNvSpPr txBox="1">
            <a:spLocks/>
          </p:cNvSpPr>
          <p:nvPr/>
        </p:nvSpPr>
        <p:spPr>
          <a:xfrm>
            <a:off x="4661098" y="1142844"/>
            <a:ext cx="1855118" cy="43204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</a:rPr>
              <a:t>口腔整体机房系列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iS1îdé">
            <a:extLst>
              <a:ext uri="{FF2B5EF4-FFF2-40B4-BE49-F238E27FC236}">
                <a16:creationId xmlns:a16="http://schemas.microsoft.com/office/drawing/2014/main" id="{67F9A6C7-B2B0-F575-0667-5A42DE7A4E28}"/>
              </a:ext>
            </a:extLst>
          </p:cNvPr>
          <p:cNvSpPr txBox="1">
            <a:spLocks/>
          </p:cNvSpPr>
          <p:nvPr/>
        </p:nvSpPr>
        <p:spPr>
          <a:xfrm>
            <a:off x="6821338" y="1142844"/>
            <a:ext cx="1855118" cy="43204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</a:rPr>
              <a:t>呼吸制氧系列</a:t>
            </a:r>
            <a:endParaRPr lang="en-US" altLang="zh-C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B9A52E0-87E1-5DEA-3218-65CDD3243479}"/>
              </a:ext>
            </a:extLst>
          </p:cNvPr>
          <p:cNvCxnSpPr/>
          <p:nvPr/>
        </p:nvCxnSpPr>
        <p:spPr>
          <a:xfrm>
            <a:off x="2411760" y="1070836"/>
            <a:ext cx="0" cy="50771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C36FB9-521B-9462-1B41-C20485008068}"/>
              </a:ext>
            </a:extLst>
          </p:cNvPr>
          <p:cNvCxnSpPr/>
          <p:nvPr/>
        </p:nvCxnSpPr>
        <p:spPr>
          <a:xfrm>
            <a:off x="4283968" y="1070836"/>
            <a:ext cx="0" cy="50771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DEB765B-4DAD-22AA-E946-43037CD759F2}"/>
              </a:ext>
            </a:extLst>
          </p:cNvPr>
          <p:cNvCxnSpPr/>
          <p:nvPr/>
        </p:nvCxnSpPr>
        <p:spPr>
          <a:xfrm>
            <a:off x="6804248" y="1067173"/>
            <a:ext cx="0" cy="50771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3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C5631-7D31-BDEE-233C-B2B41163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162" y="267494"/>
            <a:ext cx="3278188" cy="568474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我们的产品认证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41688C4-AD3C-C7D4-4A9D-9AFD92C8B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5" y="1036312"/>
            <a:ext cx="6048672" cy="3929711"/>
          </a:xfrm>
        </p:spPr>
      </p:pic>
      <p:pic>
        <p:nvPicPr>
          <p:cNvPr id="4" name="图片 3" descr="岱洛 最终logo--四季花25">
            <a:extLst>
              <a:ext uri="{FF2B5EF4-FFF2-40B4-BE49-F238E27FC236}">
                <a16:creationId xmlns:a16="http://schemas.microsoft.com/office/drawing/2014/main" id="{C1A6299B-66D7-AB43-2B47-F614FCF93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4DE37-DF8E-986E-9BD2-E9E70092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6" y="-20538"/>
            <a:ext cx="2952328" cy="994172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我们的销售网络渠道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6FD8AF-8C7D-BAA0-1F5A-C2641FD80574}"/>
              </a:ext>
            </a:extLst>
          </p:cNvPr>
          <p:cNvSpPr txBox="1"/>
          <p:nvPr/>
        </p:nvSpPr>
        <p:spPr>
          <a:xfrm>
            <a:off x="971600" y="1059582"/>
            <a:ext cx="4909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出口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100</a:t>
            </a:r>
            <a:r>
              <a:rPr lang="zh-CN" altLang="en-US" sz="2400" b="1" i="1" dirty="0">
                <a:solidFill>
                  <a:schemeClr val="accent3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个国家和地区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2E2E3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全部以自有品牌销售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814FE4F-F84B-E68E-23D4-EB9E2BA47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63277"/>
            <a:ext cx="2414152" cy="183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CB68571-AC79-8B29-CE5F-C69B7CB71EF8}"/>
              </a:ext>
            </a:extLst>
          </p:cNvPr>
          <p:cNvSpPr txBox="1"/>
          <p:nvPr/>
        </p:nvSpPr>
        <p:spPr>
          <a:xfrm>
            <a:off x="899592" y="444395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口腔数字影像等新产品将共享公司现有销售网络渠道，同时日益丰富的</a:t>
            </a:r>
            <a:endParaRPr lang="en-US" altLang="zh-CN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产品线将更进一步增强营销成本优势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BD52E9C-0836-07D3-4857-98FDA14A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755522"/>
            <a:ext cx="2952329" cy="162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94003E9-4F12-70C4-5AEA-5326B74DA116}"/>
              </a:ext>
            </a:extLst>
          </p:cNvPr>
          <p:cNvSpPr txBox="1"/>
          <p:nvPr/>
        </p:nvSpPr>
        <p:spPr>
          <a:xfrm>
            <a:off x="4139952" y="2427734"/>
            <a:ext cx="2880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400</a:t>
            </a:r>
            <a: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个签约经销商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口腔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医疗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环保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实验室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食品饮料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工业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2D7442A-787B-CE7F-FE4D-0F058ECF5F92}"/>
              </a:ext>
            </a:extLst>
          </p:cNvPr>
          <p:cNvSpPr txBox="1"/>
          <p:nvPr/>
        </p:nvSpPr>
        <p:spPr>
          <a:xfrm>
            <a:off x="683568" y="771550"/>
            <a:ext cx="367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销售渠道国际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1D7595-F0C6-61CD-ED22-42D11877E7B0}"/>
              </a:ext>
            </a:extLst>
          </p:cNvPr>
          <p:cNvSpPr txBox="1"/>
          <p:nvPr/>
        </p:nvSpPr>
        <p:spPr>
          <a:xfrm>
            <a:off x="682016" y="1914386"/>
            <a:ext cx="367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销售渠道国内</a:t>
            </a:r>
          </a:p>
        </p:txBody>
      </p:sp>
      <p:pic>
        <p:nvPicPr>
          <p:cNvPr id="33" name="图片 32" descr="岱洛 最终logo--四季花25">
            <a:extLst>
              <a:ext uri="{FF2B5EF4-FFF2-40B4-BE49-F238E27FC236}">
                <a16:creationId xmlns:a16="http://schemas.microsoft.com/office/drawing/2014/main" id="{D94227C4-53DC-8CDD-0CFE-1F4FAD9DE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62" y="3764946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5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2">
            <a:extLst>
              <a:ext uri="{FF2B5EF4-FFF2-40B4-BE49-F238E27FC236}">
                <a16:creationId xmlns:a16="http://schemas.microsoft.com/office/drawing/2014/main" id="{5FB713C7-09FE-443E-7B72-675B6ADF6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53" y="3366399"/>
            <a:ext cx="692150" cy="16954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" name="矩形 47">
            <a:extLst>
              <a:ext uri="{FF2B5EF4-FFF2-40B4-BE49-F238E27FC236}">
                <a16:creationId xmlns:a16="http://schemas.microsoft.com/office/drawing/2014/main" id="{CFA51036-306B-85F5-8132-E5197D582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6055" y="1609273"/>
            <a:ext cx="2503147" cy="166928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8719929C-EFC3-D2DC-45E9-B2438AE1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273" y="1617164"/>
            <a:ext cx="1695449" cy="1695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59">
            <a:extLst>
              <a:ext uri="{FF2B5EF4-FFF2-40B4-BE49-F238E27FC236}">
                <a16:creationId xmlns:a16="http://schemas.microsoft.com/office/drawing/2014/main" id="{D6BF9C4D-064F-5BE8-AFEC-AC3144BF87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8395" y="3366399"/>
            <a:ext cx="2541587" cy="169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" name="矩形 56">
            <a:extLst>
              <a:ext uri="{FF2B5EF4-FFF2-40B4-BE49-F238E27FC236}">
                <a16:creationId xmlns:a16="http://schemas.microsoft.com/office/drawing/2014/main" id="{AAE61298-75EB-A584-85A5-BF5F7B6E6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15" y="2138649"/>
            <a:ext cx="1673810" cy="6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400" b="1" dirty="0">
                <a:solidFill>
                  <a:schemeClr val="bg1"/>
                </a:solidFill>
              </a:rPr>
              <a:t>舒适</a:t>
            </a:r>
            <a:r>
              <a:rPr lang="en-US" altLang="zh-CN" sz="1400" b="1" dirty="0">
                <a:solidFill>
                  <a:schemeClr val="bg1"/>
                </a:solidFill>
              </a:rPr>
              <a:t>·</a:t>
            </a:r>
            <a:r>
              <a:rPr lang="zh-CN" altLang="en-US" sz="1400" b="1" dirty="0">
                <a:solidFill>
                  <a:schemeClr val="bg1"/>
                </a:solidFill>
              </a:rPr>
              <a:t>便捷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400" b="1" dirty="0">
                <a:solidFill>
                  <a:schemeClr val="bg1"/>
                </a:solidFill>
              </a:rPr>
              <a:t>人性化</a:t>
            </a:r>
            <a:r>
              <a:rPr lang="en-US" altLang="zh-CN" sz="1400" b="1" dirty="0">
                <a:solidFill>
                  <a:schemeClr val="bg1"/>
                </a:solidFill>
              </a:rPr>
              <a:t>·</a:t>
            </a:r>
            <a:r>
              <a:rPr lang="zh-CN" altLang="en-US" sz="1400" b="1" dirty="0">
                <a:solidFill>
                  <a:schemeClr val="bg1"/>
                </a:solidFill>
              </a:rPr>
              <a:t>温馨贴心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D484A7-C168-0422-EC2A-912B2D691A73}"/>
              </a:ext>
            </a:extLst>
          </p:cNvPr>
          <p:cNvSpPr/>
          <p:nvPr/>
        </p:nvSpPr>
        <p:spPr>
          <a:xfrm>
            <a:off x="6444208" y="267494"/>
            <a:ext cx="229293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我们的工作环境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 descr="DSC_2193_副本">
            <a:extLst>
              <a:ext uri="{FF2B5EF4-FFF2-40B4-BE49-F238E27FC236}">
                <a16:creationId xmlns:a16="http://schemas.microsoft.com/office/drawing/2014/main" id="{86D608AB-A321-852C-068C-988811AF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1178" y="1617164"/>
            <a:ext cx="2275604" cy="168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" descr="DSC_2225_副本">
            <a:extLst>
              <a:ext uri="{FF2B5EF4-FFF2-40B4-BE49-F238E27FC236}">
                <a16:creationId xmlns:a16="http://schemas.microsoft.com/office/drawing/2014/main" id="{D7E43C13-0A22-3D3C-E31E-2E6BAD63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08308" y="3366399"/>
            <a:ext cx="3027360" cy="164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岱洛 最终logo--四季花25">
            <a:extLst>
              <a:ext uri="{FF2B5EF4-FFF2-40B4-BE49-F238E27FC236}">
                <a16:creationId xmlns:a16="http://schemas.microsoft.com/office/drawing/2014/main" id="{F655833D-5B5F-3599-7119-65C5AAAF1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662" y="3764946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2">
            <a:extLst>
              <a:ext uri="{FF2B5EF4-FFF2-40B4-BE49-F238E27FC236}">
                <a16:creationId xmlns:a16="http://schemas.microsoft.com/office/drawing/2014/main" id="{5FB713C7-09FE-443E-7B72-675B6ADF6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106" y="3219822"/>
            <a:ext cx="692150" cy="16954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accent6">
                  <a:lumMod val="7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D484A7-C168-0422-EC2A-912B2D691A73}"/>
              </a:ext>
            </a:extLst>
          </p:cNvPr>
          <p:cNvSpPr/>
          <p:nvPr/>
        </p:nvSpPr>
        <p:spPr>
          <a:xfrm>
            <a:off x="5076056" y="267494"/>
            <a:ext cx="3658694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我们的工作环境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研发实景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D776BA1-7DDA-908A-2FB3-D95BBC6A873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645362"/>
            <a:ext cx="1728192" cy="15024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15D4287-14ED-9D8C-E79D-37DF61108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43808" y="1537746"/>
            <a:ext cx="1440160" cy="1610068"/>
          </a:xfrm>
          <a:prstGeom prst="rect">
            <a:avLst/>
          </a:prstGeom>
        </p:spPr>
      </p:pic>
      <p:pic>
        <p:nvPicPr>
          <p:cNvPr id="16" name="图片 2" descr="DSC_2108_副本_副本">
            <a:extLst>
              <a:ext uri="{FF2B5EF4-FFF2-40B4-BE49-F238E27FC236}">
                <a16:creationId xmlns:a16="http://schemas.microsoft.com/office/drawing/2014/main" id="{3C25CB18-CB77-6D51-3D4E-297375AE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329" y="1537746"/>
            <a:ext cx="2220416" cy="16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F408DE2-0B64-C48E-A604-D21C65992522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10938" y="3295092"/>
            <a:ext cx="2160240" cy="16201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9CCF2D-85D7-F04D-74DF-1F77F623E290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99592" y="3207515"/>
            <a:ext cx="2808312" cy="1707757"/>
          </a:xfrm>
          <a:prstGeom prst="rect">
            <a:avLst/>
          </a:prstGeom>
        </p:spPr>
      </p:pic>
      <p:pic>
        <p:nvPicPr>
          <p:cNvPr id="9" name="图片 8" descr="岱洛 最终logo--四季花25">
            <a:extLst>
              <a:ext uri="{FF2B5EF4-FFF2-40B4-BE49-F238E27FC236}">
                <a16:creationId xmlns:a16="http://schemas.microsoft.com/office/drawing/2014/main" id="{31036273-D27F-DEA3-E5F1-7A661D9DF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1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/>
          <p:nvPr/>
        </p:nvSpPr>
        <p:spPr bwMode="auto">
          <a:xfrm>
            <a:off x="-108520" y="3671706"/>
            <a:ext cx="360040" cy="1276308"/>
          </a:xfrm>
          <a:custGeom>
            <a:avLst/>
            <a:gdLst>
              <a:gd name="T0" fmla="*/ 185 w 185"/>
              <a:gd name="T1" fmla="*/ 717 h 717"/>
              <a:gd name="T2" fmla="*/ 185 w 185"/>
              <a:gd name="T3" fmla="*/ 178 h 717"/>
              <a:gd name="T4" fmla="*/ 0 w 185"/>
              <a:gd name="T5" fmla="*/ 0 h 717"/>
              <a:gd name="T6" fmla="*/ 0 w 185"/>
              <a:gd name="T7" fmla="*/ 717 h 717"/>
              <a:gd name="T8" fmla="*/ 185 w 185"/>
              <a:gd name="T9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17">
                <a:moveTo>
                  <a:pt x="185" y="717"/>
                </a:moveTo>
                <a:lnTo>
                  <a:pt x="185" y="178"/>
                </a:lnTo>
                <a:lnTo>
                  <a:pt x="0" y="0"/>
                </a:lnTo>
                <a:lnTo>
                  <a:pt x="0" y="717"/>
                </a:lnTo>
                <a:lnTo>
                  <a:pt x="185" y="717"/>
                </a:lnTo>
                <a:close/>
              </a:path>
            </a:pathLst>
          </a:custGeom>
          <a:solidFill>
            <a:srgbClr val="CED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-108520" y="1469719"/>
            <a:ext cx="360040" cy="1246047"/>
          </a:xfrm>
          <a:custGeom>
            <a:avLst/>
            <a:gdLst>
              <a:gd name="T0" fmla="*/ 185 w 185"/>
              <a:gd name="T1" fmla="*/ 0 h 700"/>
              <a:gd name="T2" fmla="*/ 0 w 185"/>
              <a:gd name="T3" fmla="*/ 0 h 700"/>
              <a:gd name="T4" fmla="*/ 0 w 185"/>
              <a:gd name="T5" fmla="*/ 519 h 700"/>
              <a:gd name="T6" fmla="*/ 185 w 185"/>
              <a:gd name="T7" fmla="*/ 700 h 700"/>
              <a:gd name="T8" fmla="*/ 185 w 185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00">
                <a:moveTo>
                  <a:pt x="185" y="0"/>
                </a:moveTo>
                <a:lnTo>
                  <a:pt x="0" y="0"/>
                </a:lnTo>
                <a:lnTo>
                  <a:pt x="0" y="519"/>
                </a:lnTo>
                <a:lnTo>
                  <a:pt x="185" y="700"/>
                </a:lnTo>
                <a:lnTo>
                  <a:pt x="185" y="0"/>
                </a:ln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7"/>
          <p:cNvSpPr/>
          <p:nvPr/>
        </p:nvSpPr>
        <p:spPr bwMode="auto">
          <a:xfrm>
            <a:off x="-108520" y="2376028"/>
            <a:ext cx="360040" cy="1635882"/>
          </a:xfrm>
          <a:custGeom>
            <a:avLst/>
            <a:gdLst>
              <a:gd name="T0" fmla="*/ 185 w 185"/>
              <a:gd name="T1" fmla="*/ 181 h 919"/>
              <a:gd name="T2" fmla="*/ 0 w 185"/>
              <a:gd name="T3" fmla="*/ 0 h 919"/>
              <a:gd name="T4" fmla="*/ 0 w 185"/>
              <a:gd name="T5" fmla="*/ 741 h 919"/>
              <a:gd name="T6" fmla="*/ 185 w 185"/>
              <a:gd name="T7" fmla="*/ 919 h 919"/>
              <a:gd name="T8" fmla="*/ 185 w 185"/>
              <a:gd name="T9" fmla="*/ 181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919">
                <a:moveTo>
                  <a:pt x="185" y="181"/>
                </a:moveTo>
                <a:lnTo>
                  <a:pt x="0" y="0"/>
                </a:lnTo>
                <a:lnTo>
                  <a:pt x="0" y="741"/>
                </a:lnTo>
                <a:lnTo>
                  <a:pt x="185" y="919"/>
                </a:lnTo>
                <a:lnTo>
                  <a:pt x="185" y="181"/>
                </a:lnTo>
                <a:close/>
              </a:path>
            </a:pathLst>
          </a:custGeom>
          <a:solidFill>
            <a:srgbClr val="009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72FACA3-0B71-47BB-8A7D-64E564000DFD}"/>
              </a:ext>
            </a:extLst>
          </p:cNvPr>
          <p:cNvCxnSpPr>
            <a:cxnSpLocks/>
          </p:cNvCxnSpPr>
          <p:nvPr/>
        </p:nvCxnSpPr>
        <p:spPr>
          <a:xfrm>
            <a:off x="251652" y="843558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661DB8F-4AA8-A793-8E4A-143CC2E833B4}"/>
              </a:ext>
            </a:extLst>
          </p:cNvPr>
          <p:cNvSpPr/>
          <p:nvPr/>
        </p:nvSpPr>
        <p:spPr>
          <a:xfrm>
            <a:off x="5148064" y="332968"/>
            <a:ext cx="362551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岱洛大家庭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047745E-5DF3-7519-E0BF-98654552C75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871310"/>
            <a:ext cx="2633015" cy="1581114"/>
          </a:xfrm>
          <a:prstGeom prst="ellipse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B7962E2-A83B-7E0E-9EA6-ABB72253121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871310"/>
            <a:ext cx="3098800" cy="2100298"/>
          </a:xfrm>
          <a:prstGeom prst="teardrop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D8E2818-7358-3B43-AE50-2B5805019419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6182" y="3229240"/>
            <a:ext cx="2633015" cy="17187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AF6C78-EF4C-9BF7-398A-6B093E91B9D9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11960" y="3032944"/>
            <a:ext cx="2885970" cy="1885346"/>
          </a:xfrm>
          <a:prstGeom prst="flowChartAlternateProcess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8DD7E-B856-F079-60E3-986EE2D9B007}"/>
              </a:ext>
            </a:extLst>
          </p:cNvPr>
          <p:cNvGrpSpPr/>
          <p:nvPr/>
        </p:nvGrpSpPr>
        <p:grpSpPr>
          <a:xfrm>
            <a:off x="3028551" y="2137500"/>
            <a:ext cx="1156682" cy="1156532"/>
            <a:chOff x="821547" y="646792"/>
            <a:chExt cx="1256650" cy="125665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5F26C6-D668-A349-8705-745D31E85841}"/>
                </a:ext>
              </a:extLst>
            </p:cNvPr>
            <p:cNvSpPr/>
            <p:nvPr/>
          </p:nvSpPr>
          <p:spPr>
            <a:xfrm>
              <a:off x="821547" y="646792"/>
              <a:ext cx="1256650" cy="12566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059ABD5-1344-4A9D-1A08-2BB2105B9B91}"/>
                </a:ext>
              </a:extLst>
            </p:cNvPr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 descr="岱洛 最终logo--四季花25">
            <a:extLst>
              <a:ext uri="{FF2B5EF4-FFF2-40B4-BE49-F238E27FC236}">
                <a16:creationId xmlns:a16="http://schemas.microsoft.com/office/drawing/2014/main" id="{36124DC5-EDBE-5687-20E2-D097FB42D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29497E-6 L -0.17049 0.86671 " pathEditMode="relative" rAng="0" ptsTypes="AA">
                                      <p:cBhvr>
                                        <p:cTn id="53" dur="6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43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3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627" y="1184301"/>
            <a:ext cx="2515524" cy="2620561"/>
          </a:xfrm>
          <a:prstGeom prst="rect">
            <a:avLst/>
          </a:prstGeom>
        </p:spPr>
      </p:pic>
      <p:sp>
        <p:nvSpPr>
          <p:cNvPr id="22" name="Rectangle 6"/>
          <p:cNvSpPr/>
          <p:nvPr/>
        </p:nvSpPr>
        <p:spPr>
          <a:xfrm>
            <a:off x="323528" y="892098"/>
            <a:ext cx="2831199" cy="3519193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683568" y="1930390"/>
            <a:ext cx="1781175" cy="1101725"/>
            <a:chOff x="683568" y="2262113"/>
            <a:chExt cx="1781175" cy="1101725"/>
          </a:xfrm>
        </p:grpSpPr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683568" y="2925688"/>
              <a:ext cx="17811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53" tIns="34276" rIns="68553" bIns="3427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Agency FB" pitchFamily="34" charset="0"/>
                  <a:ea typeface="Adobe 宋体 Std L" pitchFamily="18" charset="-122"/>
                </a:rPr>
                <a:t>Contents Page</a:t>
              </a:r>
              <a:endParaRPr lang="zh-CN" altLang="en-US" sz="2400" dirty="0">
                <a:solidFill>
                  <a:schemeClr val="bg1"/>
                </a:solidFill>
                <a:latin typeface="Agency FB" pitchFamily="34" charset="0"/>
                <a:ea typeface="Adobe 宋体 Std L" pitchFamily="18" charset="-122"/>
              </a:endParaRPr>
            </a:p>
          </p:txBody>
        </p:sp>
        <p:sp>
          <p:nvSpPr>
            <p:cNvPr id="18" name="文本框 5"/>
            <p:cNvSpPr txBox="1">
              <a:spLocks noChangeArrowheads="1"/>
            </p:cNvSpPr>
            <p:nvPr/>
          </p:nvSpPr>
          <p:spPr bwMode="auto">
            <a:xfrm>
              <a:off x="683568" y="2262113"/>
              <a:ext cx="17811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53" tIns="34276" rIns="68553" bIns="3427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7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目录页</a:t>
              </a:r>
            </a:p>
          </p:txBody>
        </p:sp>
      </p:grpSp>
      <p:sp>
        <p:nvSpPr>
          <p:cNvPr id="25" name="Freeform 5"/>
          <p:cNvSpPr/>
          <p:nvPr/>
        </p:nvSpPr>
        <p:spPr bwMode="auto">
          <a:xfrm>
            <a:off x="-36512" y="3166708"/>
            <a:ext cx="360040" cy="1276308"/>
          </a:xfrm>
          <a:custGeom>
            <a:avLst/>
            <a:gdLst>
              <a:gd name="T0" fmla="*/ 185 w 185"/>
              <a:gd name="T1" fmla="*/ 717 h 717"/>
              <a:gd name="T2" fmla="*/ 185 w 185"/>
              <a:gd name="T3" fmla="*/ 178 h 717"/>
              <a:gd name="T4" fmla="*/ 0 w 185"/>
              <a:gd name="T5" fmla="*/ 0 h 717"/>
              <a:gd name="T6" fmla="*/ 0 w 185"/>
              <a:gd name="T7" fmla="*/ 717 h 717"/>
              <a:gd name="T8" fmla="*/ 185 w 185"/>
              <a:gd name="T9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17">
                <a:moveTo>
                  <a:pt x="185" y="717"/>
                </a:moveTo>
                <a:lnTo>
                  <a:pt x="185" y="178"/>
                </a:lnTo>
                <a:lnTo>
                  <a:pt x="0" y="0"/>
                </a:lnTo>
                <a:lnTo>
                  <a:pt x="0" y="717"/>
                </a:lnTo>
                <a:lnTo>
                  <a:pt x="185" y="717"/>
                </a:lnTo>
                <a:close/>
              </a:path>
            </a:pathLst>
          </a:custGeom>
          <a:solidFill>
            <a:srgbClr val="CED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"/>
          <p:cNvSpPr/>
          <p:nvPr/>
        </p:nvSpPr>
        <p:spPr bwMode="auto">
          <a:xfrm>
            <a:off x="-36512" y="923823"/>
            <a:ext cx="360040" cy="1246047"/>
          </a:xfrm>
          <a:custGeom>
            <a:avLst/>
            <a:gdLst>
              <a:gd name="T0" fmla="*/ 185 w 185"/>
              <a:gd name="T1" fmla="*/ 0 h 700"/>
              <a:gd name="T2" fmla="*/ 0 w 185"/>
              <a:gd name="T3" fmla="*/ 0 h 700"/>
              <a:gd name="T4" fmla="*/ 0 w 185"/>
              <a:gd name="T5" fmla="*/ 519 h 700"/>
              <a:gd name="T6" fmla="*/ 185 w 185"/>
              <a:gd name="T7" fmla="*/ 700 h 700"/>
              <a:gd name="T8" fmla="*/ 185 w 185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00">
                <a:moveTo>
                  <a:pt x="185" y="0"/>
                </a:moveTo>
                <a:lnTo>
                  <a:pt x="0" y="0"/>
                </a:lnTo>
                <a:lnTo>
                  <a:pt x="0" y="519"/>
                </a:lnTo>
                <a:lnTo>
                  <a:pt x="185" y="700"/>
                </a:lnTo>
                <a:lnTo>
                  <a:pt x="185" y="0"/>
                </a:ln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7"/>
          <p:cNvSpPr/>
          <p:nvPr/>
        </p:nvSpPr>
        <p:spPr bwMode="auto">
          <a:xfrm>
            <a:off x="-36512" y="1847678"/>
            <a:ext cx="360040" cy="1635882"/>
          </a:xfrm>
          <a:custGeom>
            <a:avLst/>
            <a:gdLst>
              <a:gd name="T0" fmla="*/ 185 w 185"/>
              <a:gd name="T1" fmla="*/ 181 h 919"/>
              <a:gd name="T2" fmla="*/ 0 w 185"/>
              <a:gd name="T3" fmla="*/ 0 h 919"/>
              <a:gd name="T4" fmla="*/ 0 w 185"/>
              <a:gd name="T5" fmla="*/ 741 h 919"/>
              <a:gd name="T6" fmla="*/ 185 w 185"/>
              <a:gd name="T7" fmla="*/ 919 h 919"/>
              <a:gd name="T8" fmla="*/ 185 w 185"/>
              <a:gd name="T9" fmla="*/ 181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919">
                <a:moveTo>
                  <a:pt x="185" y="181"/>
                </a:moveTo>
                <a:lnTo>
                  <a:pt x="0" y="0"/>
                </a:lnTo>
                <a:lnTo>
                  <a:pt x="0" y="741"/>
                </a:lnTo>
                <a:lnTo>
                  <a:pt x="185" y="919"/>
                </a:lnTo>
                <a:lnTo>
                  <a:pt x="185" y="181"/>
                </a:lnTo>
                <a:close/>
              </a:path>
            </a:pathLst>
          </a:custGeom>
          <a:solidFill>
            <a:srgbClr val="009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06FF46AF-BD2F-46D5-B82E-01DD3BCBC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471073"/>
            <a:ext cx="2831199" cy="38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、我们是谁？要去向哪里？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、公司概况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、初心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、使命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、愿景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、核心价值观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、九大理念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、核心业务理念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、十六大指导思想、处事原则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67AAC98-2D31-4DA9-A961-D2EC576A895E}"/>
              </a:ext>
            </a:extLst>
          </p:cNvPr>
          <p:cNvCxnSpPr/>
          <p:nvPr/>
        </p:nvCxnSpPr>
        <p:spPr>
          <a:xfrm>
            <a:off x="6012160" y="737421"/>
            <a:ext cx="0" cy="3490513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8">
            <a:extLst>
              <a:ext uri="{FF2B5EF4-FFF2-40B4-BE49-F238E27FC236}">
                <a16:creationId xmlns:a16="http://schemas.microsoft.com/office/drawing/2014/main" id="{2E67B029-DDA5-42E1-AFC6-B0744489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678242"/>
            <a:ext cx="2667743" cy="34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、我们的产品管线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、我们的产品认证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、我们的网络销售渠道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、我们的办公、研发环境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、岱洛大家庭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、为什么选择我们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、岗位需求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buClr>
                <a:srgbClr val="1C207A"/>
              </a:buClr>
            </a:pPr>
            <a:r>
              <a:rPr lang="en-US" altLang="zh-CN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、如何加入我们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岱洛 最终logo--四季花25">
            <a:extLst>
              <a:ext uri="{FF2B5EF4-FFF2-40B4-BE49-F238E27FC236}">
                <a16:creationId xmlns:a16="http://schemas.microsoft.com/office/drawing/2014/main" id="{6B3E3EBB-1846-4FE9-59F8-3DD69A36A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8" grpId="0" animBg="1"/>
      <p:bldP spid="31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FEF0E6F-BEEC-4F61-89BB-5EC607279432}"/>
              </a:ext>
            </a:extLst>
          </p:cNvPr>
          <p:cNvCxnSpPr>
            <a:cxnSpLocks/>
          </p:cNvCxnSpPr>
          <p:nvPr/>
        </p:nvCxnSpPr>
        <p:spPr>
          <a:xfrm>
            <a:off x="251652" y="771550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3312F897-813C-E6E2-85F3-A7802D2C99A0}"/>
              </a:ext>
            </a:extLst>
          </p:cNvPr>
          <p:cNvSpPr/>
          <p:nvPr/>
        </p:nvSpPr>
        <p:spPr>
          <a:xfrm>
            <a:off x="5194960" y="1087462"/>
            <a:ext cx="3625511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发展平台及福利</a:t>
            </a:r>
            <a:endParaRPr lang="en-US" altLang="zh-CN" sz="1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3" descr="E:\PPT素材\气球3.png">
            <a:extLst>
              <a:ext uri="{FF2B5EF4-FFF2-40B4-BE49-F238E27FC236}">
                <a16:creationId xmlns:a16="http://schemas.microsoft.com/office/drawing/2014/main" id="{BC0A87BE-09EB-8F8F-E54E-76D89F86C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15566"/>
            <a:ext cx="1332200" cy="10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D601BEFC-8D67-CC68-2FFF-2914DF13978E}"/>
              </a:ext>
            </a:extLst>
          </p:cNvPr>
          <p:cNvGrpSpPr/>
          <p:nvPr/>
        </p:nvGrpSpPr>
        <p:grpSpPr bwMode="auto">
          <a:xfrm>
            <a:off x="4788024" y="2351227"/>
            <a:ext cx="2957868" cy="2596785"/>
            <a:chOff x="2047009" y="1663503"/>
            <a:chExt cx="4100513" cy="2985932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06E6CBBE-B07D-5936-9636-3C307AD216EC}"/>
                </a:ext>
              </a:extLst>
            </p:cNvPr>
            <p:cNvGrpSpPr/>
            <p:nvPr/>
          </p:nvGrpSpPr>
          <p:grpSpPr bwMode="auto">
            <a:xfrm>
              <a:off x="2047009" y="3042091"/>
              <a:ext cx="4100513" cy="1607344"/>
              <a:chOff x="3381376" y="4711701"/>
              <a:chExt cx="5467350" cy="2143125"/>
            </a:xfrm>
          </p:grpSpPr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D3937A59-33A9-4135-D900-7C3C141057DC}"/>
                  </a:ext>
                </a:extLst>
              </p:cNvPr>
              <p:cNvSpPr/>
              <p:nvPr/>
            </p:nvSpPr>
            <p:spPr bwMode="auto">
              <a:xfrm>
                <a:off x="3381376" y="4711640"/>
                <a:ext cx="5467350" cy="2143186"/>
              </a:xfrm>
              <a:custGeom>
                <a:avLst/>
                <a:gdLst>
                  <a:gd name="T0" fmla="*/ 0 w 1770"/>
                  <a:gd name="T1" fmla="*/ 658 h 694"/>
                  <a:gd name="T2" fmla="*/ 0 w 1770"/>
                  <a:gd name="T3" fmla="*/ 661 h 694"/>
                  <a:gd name="T4" fmla="*/ 0 w 1770"/>
                  <a:gd name="T5" fmla="*/ 661 h 694"/>
                  <a:gd name="T6" fmla="*/ 0 w 1770"/>
                  <a:gd name="T7" fmla="*/ 661 h 694"/>
                  <a:gd name="T8" fmla="*/ 110 w 1770"/>
                  <a:gd name="T9" fmla="*/ 694 h 694"/>
                  <a:gd name="T10" fmla="*/ 1696 w 1770"/>
                  <a:gd name="T11" fmla="*/ 693 h 694"/>
                  <a:gd name="T12" fmla="*/ 1764 w 1770"/>
                  <a:gd name="T13" fmla="*/ 667 h 694"/>
                  <a:gd name="T14" fmla="*/ 1766 w 1770"/>
                  <a:gd name="T15" fmla="*/ 624 h 694"/>
                  <a:gd name="T16" fmla="*/ 1766 w 1770"/>
                  <a:gd name="T17" fmla="*/ 624 h 694"/>
                  <a:gd name="T18" fmla="*/ 1743 w 1770"/>
                  <a:gd name="T19" fmla="*/ 577 h 694"/>
                  <a:gd name="T20" fmla="*/ 1281 w 1770"/>
                  <a:gd name="T21" fmla="*/ 37 h 694"/>
                  <a:gd name="T22" fmla="*/ 1189 w 1770"/>
                  <a:gd name="T23" fmla="*/ 0 h 694"/>
                  <a:gd name="T24" fmla="*/ 557 w 1770"/>
                  <a:gd name="T25" fmla="*/ 1 h 694"/>
                  <a:gd name="T26" fmla="*/ 478 w 1770"/>
                  <a:gd name="T27" fmla="*/ 30 h 694"/>
                  <a:gd name="T28" fmla="*/ 21 w 1770"/>
                  <a:gd name="T29" fmla="*/ 578 h 694"/>
                  <a:gd name="T30" fmla="*/ 3 w 1770"/>
                  <a:gd name="T31" fmla="*/ 612 h 694"/>
                  <a:gd name="T32" fmla="*/ 3 w 1770"/>
                  <a:gd name="T33" fmla="*/ 612 h 694"/>
                  <a:gd name="T34" fmla="*/ 0 w 1770"/>
                  <a:gd name="T35" fmla="*/ 658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70" h="694">
                    <a:moveTo>
                      <a:pt x="0" y="658"/>
                    </a:moveTo>
                    <a:cubicBezTo>
                      <a:pt x="0" y="659"/>
                      <a:pt x="0" y="660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80"/>
                      <a:pt x="27" y="694"/>
                      <a:pt x="110" y="694"/>
                    </a:cubicBezTo>
                    <a:cubicBezTo>
                      <a:pt x="1696" y="693"/>
                      <a:pt x="1696" y="693"/>
                      <a:pt x="1696" y="693"/>
                    </a:cubicBezTo>
                    <a:cubicBezTo>
                      <a:pt x="1747" y="693"/>
                      <a:pt x="1764" y="683"/>
                      <a:pt x="1764" y="667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70" y="612"/>
                      <a:pt x="1759" y="595"/>
                      <a:pt x="1743" y="577"/>
                    </a:cubicBezTo>
                    <a:cubicBezTo>
                      <a:pt x="1281" y="37"/>
                      <a:pt x="1281" y="37"/>
                      <a:pt x="1281" y="37"/>
                    </a:cubicBezTo>
                    <a:cubicBezTo>
                      <a:pt x="1263" y="16"/>
                      <a:pt x="1245" y="0"/>
                      <a:pt x="1189" y="0"/>
                    </a:cubicBezTo>
                    <a:cubicBezTo>
                      <a:pt x="557" y="1"/>
                      <a:pt x="557" y="1"/>
                      <a:pt x="557" y="1"/>
                    </a:cubicBezTo>
                    <a:cubicBezTo>
                      <a:pt x="512" y="1"/>
                      <a:pt x="495" y="9"/>
                      <a:pt x="478" y="30"/>
                    </a:cubicBezTo>
                    <a:cubicBezTo>
                      <a:pt x="21" y="578"/>
                      <a:pt x="21" y="578"/>
                      <a:pt x="21" y="578"/>
                    </a:cubicBezTo>
                    <a:cubicBezTo>
                      <a:pt x="11" y="590"/>
                      <a:pt x="4" y="602"/>
                      <a:pt x="3" y="612"/>
                    </a:cubicBezTo>
                    <a:cubicBezTo>
                      <a:pt x="3" y="612"/>
                      <a:pt x="3" y="612"/>
                      <a:pt x="3" y="612"/>
                    </a:cubicBezTo>
                    <a:lnTo>
                      <a:pt x="0" y="658"/>
                    </a:lnTo>
                    <a:close/>
                  </a:path>
                </a:pathLst>
              </a:custGeom>
              <a:solidFill>
                <a:srgbClr val="4F71D6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513715">
                  <a:defRPr/>
                </a:pPr>
                <a:endParaRPr 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6">
                <a:extLst>
                  <a:ext uri="{FF2B5EF4-FFF2-40B4-BE49-F238E27FC236}">
                    <a16:creationId xmlns:a16="http://schemas.microsoft.com/office/drawing/2014/main" id="{463C7A6B-131D-9493-277D-97FEBF30F5B2}"/>
                  </a:ext>
                </a:extLst>
              </p:cNvPr>
              <p:cNvSpPr/>
              <p:nvPr/>
            </p:nvSpPr>
            <p:spPr bwMode="auto">
              <a:xfrm>
                <a:off x="3689351" y="4819651"/>
                <a:ext cx="4849813" cy="1701800"/>
              </a:xfrm>
              <a:custGeom>
                <a:avLst/>
                <a:gdLst>
                  <a:gd name="T0" fmla="*/ 0 w 3055"/>
                  <a:gd name="T1" fmla="*/ 1072 h 1072"/>
                  <a:gd name="T2" fmla="*/ 3055 w 3055"/>
                  <a:gd name="T3" fmla="*/ 1068 h 1072"/>
                  <a:gd name="T4" fmla="*/ 2226 w 3055"/>
                  <a:gd name="T5" fmla="*/ 0 h 1072"/>
                  <a:gd name="T6" fmla="*/ 812 w 3055"/>
                  <a:gd name="T7" fmla="*/ 2 h 1072"/>
                  <a:gd name="T8" fmla="*/ 0 w 3055"/>
                  <a:gd name="T9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1072">
                    <a:moveTo>
                      <a:pt x="0" y="1072"/>
                    </a:moveTo>
                    <a:lnTo>
                      <a:pt x="3055" y="1068"/>
                    </a:lnTo>
                    <a:lnTo>
                      <a:pt x="2226" y="0"/>
                    </a:lnTo>
                    <a:lnTo>
                      <a:pt x="812" y="2"/>
                    </a:lnTo>
                    <a:lnTo>
                      <a:pt x="0" y="1072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5000" r="-25000"/>
                </a:stretch>
              </a:blip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513715">
                  <a:defRPr/>
                </a:pPr>
                <a:endParaRPr 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A9E6F0B9-4B21-BCE3-C561-4EC406E10939}"/>
                  </a:ext>
                </a:extLst>
              </p:cNvPr>
              <p:cNvSpPr/>
              <p:nvPr/>
            </p:nvSpPr>
            <p:spPr bwMode="auto">
              <a:xfrm>
                <a:off x="5664685" y="4750387"/>
                <a:ext cx="845041" cy="31481"/>
              </a:xfrm>
              <a:custGeom>
                <a:avLst/>
                <a:gdLst>
                  <a:gd name="T0" fmla="*/ 260 w 274"/>
                  <a:gd name="T1" fmla="*/ 0 h 10"/>
                  <a:gd name="T2" fmla="*/ 137 w 274"/>
                  <a:gd name="T3" fmla="*/ 0 h 10"/>
                  <a:gd name="T4" fmla="*/ 14 w 274"/>
                  <a:gd name="T5" fmla="*/ 0 h 10"/>
                  <a:gd name="T6" fmla="*/ 1 w 274"/>
                  <a:gd name="T7" fmla="*/ 5 h 10"/>
                  <a:gd name="T8" fmla="*/ 1 w 274"/>
                  <a:gd name="T9" fmla="*/ 5 h 10"/>
                  <a:gd name="T10" fmla="*/ 12 w 274"/>
                  <a:gd name="T11" fmla="*/ 10 h 10"/>
                  <a:gd name="T12" fmla="*/ 137 w 274"/>
                  <a:gd name="T13" fmla="*/ 10 h 10"/>
                  <a:gd name="T14" fmla="*/ 262 w 274"/>
                  <a:gd name="T15" fmla="*/ 10 h 10"/>
                  <a:gd name="T16" fmla="*/ 273 w 274"/>
                  <a:gd name="T17" fmla="*/ 5 h 10"/>
                  <a:gd name="T18" fmla="*/ 273 w 274"/>
                  <a:gd name="T19" fmla="*/ 5 h 10"/>
                  <a:gd name="T20" fmla="*/ 260 w 27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10">
                    <a:moveTo>
                      <a:pt x="260" y="0"/>
                    </a:moveTo>
                    <a:cubicBezTo>
                      <a:pt x="219" y="0"/>
                      <a:pt x="178" y="0"/>
                      <a:pt x="137" y="0"/>
                    </a:cubicBezTo>
                    <a:cubicBezTo>
                      <a:pt x="96" y="0"/>
                      <a:pt x="55" y="0"/>
                      <a:pt x="14" y="0"/>
                    </a:cubicBezTo>
                    <a:cubicBezTo>
                      <a:pt x="8" y="0"/>
                      <a:pt x="2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8"/>
                      <a:pt x="5" y="10"/>
                      <a:pt x="12" y="10"/>
                    </a:cubicBezTo>
                    <a:cubicBezTo>
                      <a:pt x="54" y="10"/>
                      <a:pt x="95" y="10"/>
                      <a:pt x="137" y="10"/>
                    </a:cubicBezTo>
                    <a:cubicBezTo>
                      <a:pt x="179" y="10"/>
                      <a:pt x="220" y="10"/>
                      <a:pt x="262" y="10"/>
                    </a:cubicBezTo>
                    <a:cubicBezTo>
                      <a:pt x="269" y="10"/>
                      <a:pt x="274" y="8"/>
                      <a:pt x="273" y="5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72" y="2"/>
                      <a:pt x="266" y="0"/>
                      <a:pt x="2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513715">
                  <a:defRPr/>
                </a:pPr>
                <a:endParaRPr 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B151B485-23F5-30FB-ACAE-910EF3AD8D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1756" y="6556960"/>
                <a:ext cx="561747" cy="101711"/>
              </a:xfrm>
              <a:custGeom>
                <a:avLst/>
                <a:gdLst>
                  <a:gd name="T0" fmla="*/ 91 w 182"/>
                  <a:gd name="T1" fmla="*/ 7 h 33"/>
                  <a:gd name="T2" fmla="*/ 119 w 182"/>
                  <a:gd name="T3" fmla="*/ 18 h 33"/>
                  <a:gd name="T4" fmla="*/ 119 w 182"/>
                  <a:gd name="T5" fmla="*/ 30 h 33"/>
                  <a:gd name="T6" fmla="*/ 98 w 182"/>
                  <a:gd name="T7" fmla="*/ 30 h 33"/>
                  <a:gd name="T8" fmla="*/ 99 w 182"/>
                  <a:gd name="T9" fmla="*/ 25 h 33"/>
                  <a:gd name="T10" fmla="*/ 90 w 182"/>
                  <a:gd name="T11" fmla="*/ 21 h 33"/>
                  <a:gd name="T12" fmla="*/ 90 w 182"/>
                  <a:gd name="T13" fmla="*/ 21 h 33"/>
                  <a:gd name="T14" fmla="*/ 90 w 182"/>
                  <a:gd name="T15" fmla="*/ 33 h 33"/>
                  <a:gd name="T16" fmla="*/ 91 w 182"/>
                  <a:gd name="T17" fmla="*/ 33 h 33"/>
                  <a:gd name="T18" fmla="*/ 181 w 182"/>
                  <a:gd name="T19" fmla="*/ 17 h 33"/>
                  <a:gd name="T20" fmla="*/ 90 w 182"/>
                  <a:gd name="T21" fmla="*/ 0 h 33"/>
                  <a:gd name="T22" fmla="*/ 90 w 182"/>
                  <a:gd name="T23" fmla="*/ 3 h 33"/>
                  <a:gd name="T24" fmla="*/ 91 w 182"/>
                  <a:gd name="T25" fmla="*/ 2 h 33"/>
                  <a:gd name="T26" fmla="*/ 130 w 182"/>
                  <a:gd name="T27" fmla="*/ 17 h 33"/>
                  <a:gd name="T28" fmla="*/ 126 w 182"/>
                  <a:gd name="T29" fmla="*/ 19 h 33"/>
                  <a:gd name="T30" fmla="*/ 91 w 182"/>
                  <a:gd name="T31" fmla="*/ 5 h 33"/>
                  <a:gd name="T32" fmla="*/ 90 w 182"/>
                  <a:gd name="T33" fmla="*/ 6 h 33"/>
                  <a:gd name="T34" fmla="*/ 90 w 182"/>
                  <a:gd name="T35" fmla="*/ 8 h 33"/>
                  <a:gd name="T36" fmla="*/ 91 w 182"/>
                  <a:gd name="T37" fmla="*/ 7 h 33"/>
                  <a:gd name="T38" fmla="*/ 90 w 182"/>
                  <a:gd name="T39" fmla="*/ 21 h 33"/>
                  <a:gd name="T40" fmla="*/ 81 w 182"/>
                  <a:gd name="T41" fmla="*/ 25 h 33"/>
                  <a:gd name="T42" fmla="*/ 81 w 182"/>
                  <a:gd name="T43" fmla="*/ 30 h 33"/>
                  <a:gd name="T44" fmla="*/ 61 w 182"/>
                  <a:gd name="T45" fmla="*/ 30 h 33"/>
                  <a:gd name="T46" fmla="*/ 62 w 182"/>
                  <a:gd name="T47" fmla="*/ 18 h 33"/>
                  <a:gd name="T48" fmla="*/ 90 w 182"/>
                  <a:gd name="T49" fmla="*/ 8 h 33"/>
                  <a:gd name="T50" fmla="*/ 90 w 182"/>
                  <a:gd name="T51" fmla="*/ 6 h 33"/>
                  <a:gd name="T52" fmla="*/ 55 w 182"/>
                  <a:gd name="T53" fmla="*/ 19 h 33"/>
                  <a:gd name="T54" fmla="*/ 51 w 182"/>
                  <a:gd name="T55" fmla="*/ 17 h 33"/>
                  <a:gd name="T56" fmla="*/ 68 w 182"/>
                  <a:gd name="T57" fmla="*/ 11 h 33"/>
                  <a:gd name="T58" fmla="*/ 68 w 182"/>
                  <a:gd name="T59" fmla="*/ 4 h 33"/>
                  <a:gd name="T60" fmla="*/ 77 w 182"/>
                  <a:gd name="T61" fmla="*/ 4 h 33"/>
                  <a:gd name="T62" fmla="*/ 77 w 182"/>
                  <a:gd name="T63" fmla="*/ 8 h 33"/>
                  <a:gd name="T64" fmla="*/ 90 w 182"/>
                  <a:gd name="T65" fmla="*/ 3 h 33"/>
                  <a:gd name="T66" fmla="*/ 90 w 182"/>
                  <a:gd name="T67" fmla="*/ 0 h 33"/>
                  <a:gd name="T68" fmla="*/ 90 w 182"/>
                  <a:gd name="T69" fmla="*/ 0 h 33"/>
                  <a:gd name="T70" fmla="*/ 0 w 182"/>
                  <a:gd name="T71" fmla="*/ 17 h 33"/>
                  <a:gd name="T72" fmla="*/ 90 w 182"/>
                  <a:gd name="T73" fmla="*/ 33 h 33"/>
                  <a:gd name="T74" fmla="*/ 90 w 182"/>
                  <a:gd name="T7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33">
                    <a:moveTo>
                      <a:pt x="91" y="7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3"/>
                      <a:pt x="95" y="21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41" y="33"/>
                      <a:pt x="182" y="26"/>
                      <a:pt x="181" y="17"/>
                    </a:cubicBezTo>
                    <a:cubicBezTo>
                      <a:pt x="180" y="8"/>
                      <a:pt x="139" y="0"/>
                      <a:pt x="90" y="0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8"/>
                      <a:pt x="90" y="8"/>
                      <a:pt x="90" y="8"/>
                    </a:cubicBezTo>
                    <a:lnTo>
                      <a:pt x="91" y="7"/>
                    </a:lnTo>
                    <a:close/>
                    <a:moveTo>
                      <a:pt x="90" y="21"/>
                    </a:moveTo>
                    <a:cubicBezTo>
                      <a:pt x="85" y="21"/>
                      <a:pt x="82" y="23"/>
                      <a:pt x="81" y="25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41" y="0"/>
                      <a:pt x="1" y="8"/>
                      <a:pt x="0" y="17"/>
                    </a:cubicBezTo>
                    <a:cubicBezTo>
                      <a:pt x="0" y="26"/>
                      <a:pt x="40" y="33"/>
                      <a:pt x="90" y="33"/>
                    </a:cubicBezTo>
                    <a:lnTo>
                      <a:pt x="90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513715">
                  <a:defRPr/>
                </a:pPr>
                <a:endParaRPr lang="en-US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256D193E-9BDE-13C3-8610-1E6AA104F6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74772" y="1663503"/>
              <a:ext cx="2418743" cy="1941806"/>
              <a:chOff x="5599580" y="500139"/>
              <a:chExt cx="5497171" cy="4413216"/>
            </a:xfrm>
          </p:grpSpPr>
          <p:sp>
            <p:nvSpPr>
              <p:cNvPr id="24" name="Oval Callout 9">
                <a:extLst>
                  <a:ext uri="{FF2B5EF4-FFF2-40B4-BE49-F238E27FC236}">
                    <a16:creationId xmlns:a16="http://schemas.microsoft.com/office/drawing/2014/main" id="{16F86DEF-BB42-4306-24C2-1BA52868901F}"/>
                  </a:ext>
                </a:extLst>
              </p:cNvPr>
              <p:cNvSpPr/>
              <p:nvPr/>
            </p:nvSpPr>
            <p:spPr>
              <a:xfrm>
                <a:off x="8126772" y="3612563"/>
                <a:ext cx="1766475" cy="1180575"/>
              </a:xfrm>
              <a:prstGeom prst="wedgeEllipseCallout">
                <a:avLst/>
              </a:prstGeom>
              <a:solidFill>
                <a:srgbClr val="4F71D6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Oval Callout 10">
                <a:extLst>
                  <a:ext uri="{FF2B5EF4-FFF2-40B4-BE49-F238E27FC236}">
                    <a16:creationId xmlns:a16="http://schemas.microsoft.com/office/drawing/2014/main" id="{E6F68B73-11F3-FF2D-B8F0-8A614FE2F143}"/>
                  </a:ext>
                </a:extLst>
              </p:cNvPr>
              <p:cNvSpPr/>
              <p:nvPr/>
            </p:nvSpPr>
            <p:spPr>
              <a:xfrm>
                <a:off x="6682224" y="3199775"/>
                <a:ext cx="1341367" cy="895752"/>
              </a:xfrm>
              <a:prstGeom prst="wedgeEllipseCallout">
                <a:avLst>
                  <a:gd name="adj1" fmla="val 26187"/>
                  <a:gd name="adj2" fmla="val 62500"/>
                </a:avLst>
              </a:prstGeom>
              <a:solidFill>
                <a:srgbClr val="4F71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Oval Callout 11">
                <a:extLst>
                  <a:ext uri="{FF2B5EF4-FFF2-40B4-BE49-F238E27FC236}">
                    <a16:creationId xmlns:a16="http://schemas.microsoft.com/office/drawing/2014/main" id="{E54DD1FE-72E4-428C-5839-42B10E341D53}"/>
                  </a:ext>
                </a:extLst>
              </p:cNvPr>
              <p:cNvSpPr/>
              <p:nvPr/>
            </p:nvSpPr>
            <p:spPr>
              <a:xfrm>
                <a:off x="9546556" y="2526931"/>
                <a:ext cx="1543602" cy="1031971"/>
              </a:xfrm>
              <a:prstGeom prst="wedgeEllipseCallout">
                <a:avLst>
                  <a:gd name="adj1" fmla="val 23309"/>
                  <a:gd name="adj2" fmla="val 57620"/>
                </a:avLst>
              </a:prstGeom>
              <a:solidFill>
                <a:srgbClr val="4F71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val Callout 12">
                <a:extLst>
                  <a:ext uri="{FF2B5EF4-FFF2-40B4-BE49-F238E27FC236}">
                    <a16:creationId xmlns:a16="http://schemas.microsoft.com/office/drawing/2014/main" id="{70A1FB44-6724-0029-C94F-921C6221F9C5}"/>
                  </a:ext>
                </a:extLst>
              </p:cNvPr>
              <p:cNvSpPr/>
              <p:nvPr/>
            </p:nvSpPr>
            <p:spPr>
              <a:xfrm>
                <a:off x="8126772" y="2621871"/>
                <a:ext cx="1176276" cy="788427"/>
              </a:xfrm>
              <a:prstGeom prst="wedgeEllipseCallout">
                <a:avLst>
                  <a:gd name="adj1" fmla="val 11299"/>
                  <a:gd name="adj2" fmla="val 66763"/>
                </a:avLst>
              </a:prstGeom>
              <a:solidFill>
                <a:srgbClr val="D61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Oval Callout 13">
                <a:extLst>
                  <a:ext uri="{FF2B5EF4-FFF2-40B4-BE49-F238E27FC236}">
                    <a16:creationId xmlns:a16="http://schemas.microsoft.com/office/drawing/2014/main" id="{3A3A56BD-1124-E711-F9D1-B69D611C458A}"/>
                  </a:ext>
                </a:extLst>
              </p:cNvPr>
              <p:cNvSpPr/>
              <p:nvPr/>
            </p:nvSpPr>
            <p:spPr>
              <a:xfrm>
                <a:off x="10103739" y="1705481"/>
                <a:ext cx="994673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rgbClr val="D61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Callout 14">
                <a:extLst>
                  <a:ext uri="{FF2B5EF4-FFF2-40B4-BE49-F238E27FC236}">
                    <a16:creationId xmlns:a16="http://schemas.microsoft.com/office/drawing/2014/main" id="{B5E324B2-465F-F116-1777-6877E83933BA}"/>
                  </a:ext>
                </a:extLst>
              </p:cNvPr>
              <p:cNvSpPr/>
              <p:nvPr/>
            </p:nvSpPr>
            <p:spPr>
              <a:xfrm>
                <a:off x="5600877" y="2370072"/>
                <a:ext cx="1287711" cy="862726"/>
              </a:xfrm>
              <a:prstGeom prst="wedgeEllipseCallout">
                <a:avLst>
                  <a:gd name="adj1" fmla="val 8488"/>
                  <a:gd name="adj2" fmla="val 70280"/>
                </a:avLst>
              </a:prstGeom>
              <a:solidFill>
                <a:srgbClr val="D61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Oval Callout 15">
                <a:extLst>
                  <a:ext uri="{FF2B5EF4-FFF2-40B4-BE49-F238E27FC236}">
                    <a16:creationId xmlns:a16="http://schemas.microsoft.com/office/drawing/2014/main" id="{56D13917-24B4-1C07-5461-37AB9FB0796C}"/>
                  </a:ext>
                </a:extLst>
              </p:cNvPr>
              <p:cNvSpPr/>
              <p:nvPr/>
            </p:nvSpPr>
            <p:spPr>
              <a:xfrm>
                <a:off x="6727626" y="1544495"/>
                <a:ext cx="1564237" cy="1048482"/>
              </a:xfrm>
              <a:prstGeom prst="wedgeEllipseCallout">
                <a:avLst>
                  <a:gd name="adj1" fmla="val 6540"/>
                  <a:gd name="adj2" fmla="val 75183"/>
                </a:avLst>
              </a:prstGeom>
              <a:solidFill>
                <a:srgbClr val="4F71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Oval Callout 16">
                <a:extLst>
                  <a:ext uri="{FF2B5EF4-FFF2-40B4-BE49-F238E27FC236}">
                    <a16:creationId xmlns:a16="http://schemas.microsoft.com/office/drawing/2014/main" id="{8C638AFF-FF63-2072-CD53-4156446D7C22}"/>
                  </a:ext>
                </a:extLst>
              </p:cNvPr>
              <p:cNvSpPr/>
              <p:nvPr/>
            </p:nvSpPr>
            <p:spPr>
              <a:xfrm>
                <a:off x="8667447" y="1527983"/>
                <a:ext cx="1176273" cy="788424"/>
              </a:xfrm>
              <a:prstGeom prst="wedgeEllipseCallout">
                <a:avLst/>
              </a:prstGeom>
              <a:solidFill>
                <a:srgbClr val="4F71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Oval Callout 17">
                <a:extLst>
                  <a:ext uri="{FF2B5EF4-FFF2-40B4-BE49-F238E27FC236}">
                    <a16:creationId xmlns:a16="http://schemas.microsoft.com/office/drawing/2014/main" id="{29A9E507-0C28-9D2F-D808-4EB183EB5D49}"/>
                  </a:ext>
                </a:extLst>
              </p:cNvPr>
              <p:cNvSpPr/>
              <p:nvPr/>
            </p:nvSpPr>
            <p:spPr>
              <a:xfrm>
                <a:off x="9955157" y="386849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rgbClr val="D61E88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Oval Callout 18">
                <a:extLst>
                  <a:ext uri="{FF2B5EF4-FFF2-40B4-BE49-F238E27FC236}">
                    <a16:creationId xmlns:a16="http://schemas.microsoft.com/office/drawing/2014/main" id="{E60A3B07-E98C-8721-D881-A4F8ABCEF1A0}"/>
                  </a:ext>
                </a:extLst>
              </p:cNvPr>
              <p:cNvSpPr/>
              <p:nvPr/>
            </p:nvSpPr>
            <p:spPr>
              <a:xfrm>
                <a:off x="7111461" y="4248257"/>
                <a:ext cx="994675" cy="664591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rgbClr val="D61E88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val Callout 19">
                <a:extLst>
                  <a:ext uri="{FF2B5EF4-FFF2-40B4-BE49-F238E27FC236}">
                    <a16:creationId xmlns:a16="http://schemas.microsoft.com/office/drawing/2014/main" id="{F7AA7EEA-D302-64A5-516E-51081E2E6B4E}"/>
                  </a:ext>
                </a:extLst>
              </p:cNvPr>
              <p:cNvSpPr/>
              <p:nvPr/>
            </p:nvSpPr>
            <p:spPr>
              <a:xfrm>
                <a:off x="9538301" y="500139"/>
                <a:ext cx="1341367" cy="895752"/>
              </a:xfrm>
              <a:prstGeom prst="wedgeEllipseCallout">
                <a:avLst>
                  <a:gd name="adj1" fmla="val -12056"/>
                  <a:gd name="adj2" fmla="val 69050"/>
                </a:avLst>
              </a:prstGeom>
              <a:solidFill>
                <a:srgbClr val="D61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Oval Callout 20">
                <a:extLst>
                  <a:ext uri="{FF2B5EF4-FFF2-40B4-BE49-F238E27FC236}">
                    <a16:creationId xmlns:a16="http://schemas.microsoft.com/office/drawing/2014/main" id="{115C394C-CB79-1152-6A5C-D6028703518D}"/>
                  </a:ext>
                </a:extLst>
              </p:cNvPr>
              <p:cNvSpPr/>
              <p:nvPr/>
            </p:nvSpPr>
            <p:spPr>
              <a:xfrm>
                <a:off x="8089628" y="690022"/>
                <a:ext cx="994673" cy="664591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rgbClr val="D61E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45">
                <a:extLst>
                  <a:ext uri="{FF2B5EF4-FFF2-40B4-BE49-F238E27FC236}">
                    <a16:creationId xmlns:a16="http://schemas.microsoft.com/office/drawing/2014/main" id="{DB14E4A8-65B9-32E9-9DFC-A05A5599CA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81718" y="2795242"/>
                <a:ext cx="466384" cy="466452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8" name="Group 22">
                <a:extLst>
                  <a:ext uri="{FF2B5EF4-FFF2-40B4-BE49-F238E27FC236}">
                    <a16:creationId xmlns:a16="http://schemas.microsoft.com/office/drawing/2014/main" id="{B6EF7E9A-3063-005C-0EF1-EFF23B8EA2FF}"/>
                  </a:ext>
                </a:extLst>
              </p:cNvPr>
              <p:cNvGrpSpPr/>
              <p:nvPr/>
            </p:nvGrpSpPr>
            <p:grpSpPr>
              <a:xfrm>
                <a:off x="7366971" y="4407847"/>
                <a:ext cx="482600" cy="392113"/>
                <a:chOff x="2974975" y="5006976"/>
                <a:chExt cx="482600" cy="392113"/>
              </a:xfrm>
              <a:solidFill>
                <a:schemeClr val="bg1"/>
              </a:solidFill>
            </p:grpSpPr>
            <p:sp>
              <p:nvSpPr>
                <p:cNvPr id="91" name="Freeform 46">
                  <a:extLst>
                    <a:ext uri="{FF2B5EF4-FFF2-40B4-BE49-F238E27FC236}">
                      <a16:creationId xmlns:a16="http://schemas.microsoft.com/office/drawing/2014/main" id="{228C7FB8-8553-D366-EAFC-8AF000E9A6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06763" y="5127626"/>
                  <a:ext cx="90487" cy="120650"/>
                </a:xfrm>
                <a:custGeom>
                  <a:avLst/>
                  <a:gdLst>
                    <a:gd name="T0" fmla="*/ 11 w 24"/>
                    <a:gd name="T1" fmla="*/ 2 h 32"/>
                    <a:gd name="T2" fmla="*/ 8 w 24"/>
                    <a:gd name="T3" fmla="*/ 0 h 32"/>
                    <a:gd name="T4" fmla="*/ 4 w 24"/>
                    <a:gd name="T5" fmla="*/ 0 h 32"/>
                    <a:gd name="T6" fmla="*/ 0 w 24"/>
                    <a:gd name="T7" fmla="*/ 4 h 32"/>
                    <a:gd name="T8" fmla="*/ 0 w 24"/>
                    <a:gd name="T9" fmla="*/ 28 h 32"/>
                    <a:gd name="T10" fmla="*/ 4 w 24"/>
                    <a:gd name="T11" fmla="*/ 32 h 32"/>
                    <a:gd name="T12" fmla="*/ 20 w 24"/>
                    <a:gd name="T13" fmla="*/ 32 h 32"/>
                    <a:gd name="T14" fmla="*/ 24 w 24"/>
                    <a:gd name="T15" fmla="*/ 28 h 32"/>
                    <a:gd name="T16" fmla="*/ 24 w 24"/>
                    <a:gd name="T17" fmla="*/ 22 h 32"/>
                    <a:gd name="T18" fmla="*/ 23 w 24"/>
                    <a:gd name="T19" fmla="*/ 20 h 32"/>
                    <a:gd name="T20" fmla="*/ 11 w 24"/>
                    <a:gd name="T21" fmla="*/ 2 h 32"/>
                    <a:gd name="T22" fmla="*/ 20 w 24"/>
                    <a:gd name="T23" fmla="*/ 28 h 32"/>
                    <a:gd name="T24" fmla="*/ 4 w 24"/>
                    <a:gd name="T25" fmla="*/ 28 h 32"/>
                    <a:gd name="T26" fmla="*/ 4 w 24"/>
                    <a:gd name="T27" fmla="*/ 4 h 32"/>
                    <a:gd name="T28" fmla="*/ 8 w 24"/>
                    <a:gd name="T29" fmla="*/ 4 h 32"/>
                    <a:gd name="T30" fmla="*/ 20 w 24"/>
                    <a:gd name="T31" fmla="*/ 22 h 32"/>
                    <a:gd name="T32" fmla="*/ 20 w 24"/>
                    <a:gd name="T33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32">
                      <a:moveTo>
                        <a:pt x="11" y="2"/>
                      </a:moveTo>
                      <a:cubicBezTo>
                        <a:pt x="11" y="1"/>
                        <a:pt x="9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2" y="32"/>
                        <a:pt x="24" y="30"/>
                        <a:pt x="24" y="28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1"/>
                        <a:pt x="24" y="20"/>
                        <a:pt x="23" y="20"/>
                      </a:cubicBezTo>
                      <a:lnTo>
                        <a:pt x="11" y="2"/>
                      </a:lnTo>
                      <a:close/>
                      <a:moveTo>
                        <a:pt x="20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Freeform 47">
                  <a:extLst>
                    <a:ext uri="{FF2B5EF4-FFF2-40B4-BE49-F238E27FC236}">
                      <a16:creationId xmlns:a16="http://schemas.microsoft.com/office/drawing/2014/main" id="{70A7C648-A8BC-54EA-7D44-BEB9765529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74975" y="5006976"/>
                  <a:ext cx="482600" cy="392113"/>
                </a:xfrm>
                <a:custGeom>
                  <a:avLst/>
                  <a:gdLst>
                    <a:gd name="T0" fmla="*/ 126 w 128"/>
                    <a:gd name="T1" fmla="*/ 49 h 104"/>
                    <a:gd name="T2" fmla="*/ 110 w 128"/>
                    <a:gd name="T3" fmla="*/ 25 h 104"/>
                    <a:gd name="T4" fmla="*/ 100 w 128"/>
                    <a:gd name="T5" fmla="*/ 20 h 104"/>
                    <a:gd name="T6" fmla="*/ 84 w 128"/>
                    <a:gd name="T7" fmla="*/ 20 h 104"/>
                    <a:gd name="T8" fmla="*/ 84 w 128"/>
                    <a:gd name="T9" fmla="*/ 12 h 104"/>
                    <a:gd name="T10" fmla="*/ 72 w 128"/>
                    <a:gd name="T11" fmla="*/ 0 h 104"/>
                    <a:gd name="T12" fmla="*/ 12 w 128"/>
                    <a:gd name="T13" fmla="*/ 0 h 104"/>
                    <a:gd name="T14" fmla="*/ 0 w 128"/>
                    <a:gd name="T15" fmla="*/ 12 h 104"/>
                    <a:gd name="T16" fmla="*/ 0 w 128"/>
                    <a:gd name="T17" fmla="*/ 56 h 104"/>
                    <a:gd name="T18" fmla="*/ 12 w 128"/>
                    <a:gd name="T19" fmla="*/ 68 h 104"/>
                    <a:gd name="T20" fmla="*/ 12 w 128"/>
                    <a:gd name="T21" fmla="*/ 68 h 104"/>
                    <a:gd name="T22" fmla="*/ 12 w 128"/>
                    <a:gd name="T23" fmla="*/ 80 h 104"/>
                    <a:gd name="T24" fmla="*/ 24 w 128"/>
                    <a:gd name="T25" fmla="*/ 92 h 104"/>
                    <a:gd name="T26" fmla="*/ 29 w 128"/>
                    <a:gd name="T27" fmla="*/ 92 h 104"/>
                    <a:gd name="T28" fmla="*/ 44 w 128"/>
                    <a:gd name="T29" fmla="*/ 104 h 104"/>
                    <a:gd name="T30" fmla="*/ 59 w 128"/>
                    <a:gd name="T31" fmla="*/ 92 h 104"/>
                    <a:gd name="T32" fmla="*/ 81 w 128"/>
                    <a:gd name="T33" fmla="*/ 92 h 104"/>
                    <a:gd name="T34" fmla="*/ 96 w 128"/>
                    <a:gd name="T35" fmla="*/ 104 h 104"/>
                    <a:gd name="T36" fmla="*/ 111 w 128"/>
                    <a:gd name="T37" fmla="*/ 92 h 104"/>
                    <a:gd name="T38" fmla="*/ 116 w 128"/>
                    <a:gd name="T39" fmla="*/ 92 h 104"/>
                    <a:gd name="T40" fmla="*/ 128 w 128"/>
                    <a:gd name="T41" fmla="*/ 80 h 104"/>
                    <a:gd name="T42" fmla="*/ 128 w 128"/>
                    <a:gd name="T43" fmla="*/ 56 h 104"/>
                    <a:gd name="T44" fmla="*/ 126 w 128"/>
                    <a:gd name="T45" fmla="*/ 49 h 104"/>
                    <a:gd name="T46" fmla="*/ 12 w 128"/>
                    <a:gd name="T47" fmla="*/ 60 h 104"/>
                    <a:gd name="T48" fmla="*/ 8 w 128"/>
                    <a:gd name="T49" fmla="*/ 56 h 104"/>
                    <a:gd name="T50" fmla="*/ 8 w 128"/>
                    <a:gd name="T51" fmla="*/ 12 h 104"/>
                    <a:gd name="T52" fmla="*/ 12 w 128"/>
                    <a:gd name="T53" fmla="*/ 8 h 104"/>
                    <a:gd name="T54" fmla="*/ 72 w 128"/>
                    <a:gd name="T55" fmla="*/ 8 h 104"/>
                    <a:gd name="T56" fmla="*/ 76 w 128"/>
                    <a:gd name="T57" fmla="*/ 12 h 104"/>
                    <a:gd name="T58" fmla="*/ 76 w 128"/>
                    <a:gd name="T59" fmla="*/ 20 h 104"/>
                    <a:gd name="T60" fmla="*/ 76 w 128"/>
                    <a:gd name="T61" fmla="*/ 28 h 104"/>
                    <a:gd name="T62" fmla="*/ 76 w 128"/>
                    <a:gd name="T63" fmla="*/ 56 h 104"/>
                    <a:gd name="T64" fmla="*/ 72 w 128"/>
                    <a:gd name="T65" fmla="*/ 60 h 104"/>
                    <a:gd name="T66" fmla="*/ 12 w 128"/>
                    <a:gd name="T67" fmla="*/ 60 h 104"/>
                    <a:gd name="T68" fmla="*/ 44 w 128"/>
                    <a:gd name="T69" fmla="*/ 96 h 104"/>
                    <a:gd name="T70" fmla="*/ 36 w 128"/>
                    <a:gd name="T71" fmla="*/ 88 h 104"/>
                    <a:gd name="T72" fmla="*/ 44 w 128"/>
                    <a:gd name="T73" fmla="*/ 80 h 104"/>
                    <a:gd name="T74" fmla="*/ 52 w 128"/>
                    <a:gd name="T75" fmla="*/ 88 h 104"/>
                    <a:gd name="T76" fmla="*/ 44 w 128"/>
                    <a:gd name="T77" fmla="*/ 96 h 104"/>
                    <a:gd name="T78" fmla="*/ 96 w 128"/>
                    <a:gd name="T79" fmla="*/ 96 h 104"/>
                    <a:gd name="T80" fmla="*/ 88 w 128"/>
                    <a:gd name="T81" fmla="*/ 88 h 104"/>
                    <a:gd name="T82" fmla="*/ 96 w 128"/>
                    <a:gd name="T83" fmla="*/ 80 h 104"/>
                    <a:gd name="T84" fmla="*/ 104 w 128"/>
                    <a:gd name="T85" fmla="*/ 88 h 104"/>
                    <a:gd name="T86" fmla="*/ 96 w 128"/>
                    <a:gd name="T87" fmla="*/ 96 h 104"/>
                    <a:gd name="T88" fmla="*/ 120 w 128"/>
                    <a:gd name="T89" fmla="*/ 80 h 104"/>
                    <a:gd name="T90" fmla="*/ 116 w 128"/>
                    <a:gd name="T91" fmla="*/ 84 h 104"/>
                    <a:gd name="T92" fmla="*/ 111 w 128"/>
                    <a:gd name="T93" fmla="*/ 84 h 104"/>
                    <a:gd name="T94" fmla="*/ 96 w 128"/>
                    <a:gd name="T95" fmla="*/ 72 h 104"/>
                    <a:gd name="T96" fmla="*/ 81 w 128"/>
                    <a:gd name="T97" fmla="*/ 84 h 104"/>
                    <a:gd name="T98" fmla="*/ 59 w 128"/>
                    <a:gd name="T99" fmla="*/ 84 h 104"/>
                    <a:gd name="T100" fmla="*/ 44 w 128"/>
                    <a:gd name="T101" fmla="*/ 72 h 104"/>
                    <a:gd name="T102" fmla="*/ 29 w 128"/>
                    <a:gd name="T103" fmla="*/ 84 h 104"/>
                    <a:gd name="T104" fmla="*/ 24 w 128"/>
                    <a:gd name="T105" fmla="*/ 84 h 104"/>
                    <a:gd name="T106" fmla="*/ 20 w 128"/>
                    <a:gd name="T107" fmla="*/ 80 h 104"/>
                    <a:gd name="T108" fmla="*/ 20 w 128"/>
                    <a:gd name="T109" fmla="*/ 68 h 104"/>
                    <a:gd name="T110" fmla="*/ 72 w 128"/>
                    <a:gd name="T111" fmla="*/ 68 h 104"/>
                    <a:gd name="T112" fmla="*/ 84 w 128"/>
                    <a:gd name="T113" fmla="*/ 56 h 104"/>
                    <a:gd name="T114" fmla="*/ 84 w 128"/>
                    <a:gd name="T115" fmla="*/ 28 h 104"/>
                    <a:gd name="T116" fmla="*/ 100 w 128"/>
                    <a:gd name="T117" fmla="*/ 28 h 104"/>
                    <a:gd name="T118" fmla="*/ 103 w 128"/>
                    <a:gd name="T119" fmla="*/ 30 h 104"/>
                    <a:gd name="T120" fmla="*/ 119 w 128"/>
                    <a:gd name="T121" fmla="*/ 54 h 104"/>
                    <a:gd name="T122" fmla="*/ 120 w 128"/>
                    <a:gd name="T123" fmla="*/ 56 h 104"/>
                    <a:gd name="T124" fmla="*/ 120 w 128"/>
                    <a:gd name="T125" fmla="*/ 8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104">
                      <a:moveTo>
                        <a:pt x="126" y="49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08" y="22"/>
                        <a:pt x="104" y="20"/>
                        <a:pt x="100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84" y="5"/>
                        <a:pt x="79" y="0"/>
                        <a:pt x="7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3"/>
                        <a:pt x="5" y="68"/>
                        <a:pt x="12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7"/>
                        <a:pt x="17" y="92"/>
                        <a:pt x="24" y="92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30" y="99"/>
                        <a:pt x="37" y="104"/>
                        <a:pt x="44" y="104"/>
                      </a:cubicBezTo>
                      <a:cubicBezTo>
                        <a:pt x="51" y="104"/>
                        <a:pt x="58" y="99"/>
                        <a:pt x="59" y="92"/>
                      </a:cubicBezTo>
                      <a:cubicBezTo>
                        <a:pt x="81" y="92"/>
                        <a:pt x="81" y="92"/>
                        <a:pt x="81" y="92"/>
                      </a:cubicBezTo>
                      <a:cubicBezTo>
                        <a:pt x="82" y="99"/>
                        <a:pt x="89" y="104"/>
                        <a:pt x="96" y="104"/>
                      </a:cubicBezTo>
                      <a:cubicBezTo>
                        <a:pt x="103" y="104"/>
                        <a:pt x="110" y="99"/>
                        <a:pt x="111" y="92"/>
                      </a:cubicBezTo>
                      <a:cubicBezTo>
                        <a:pt x="116" y="92"/>
                        <a:pt x="116" y="92"/>
                        <a:pt x="116" y="92"/>
                      </a:cubicBezTo>
                      <a:cubicBezTo>
                        <a:pt x="123" y="92"/>
                        <a:pt x="128" y="87"/>
                        <a:pt x="128" y="80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28" y="54"/>
                        <a:pt x="127" y="51"/>
                        <a:pt x="126" y="49"/>
                      </a:cubicBezTo>
                      <a:close/>
                      <a:moveTo>
                        <a:pt x="12" y="60"/>
                      </a:moveTo>
                      <a:cubicBezTo>
                        <a:pt x="10" y="60"/>
                        <a:pt x="8" y="58"/>
                        <a:pt x="8" y="56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4" y="8"/>
                        <a:pt x="76" y="10"/>
                        <a:pt x="76" y="12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6" y="58"/>
                        <a:pt x="74" y="60"/>
                        <a:pt x="72" y="60"/>
                      </a:cubicBezTo>
                      <a:lnTo>
                        <a:pt x="12" y="60"/>
                      </a:lnTo>
                      <a:close/>
                      <a:moveTo>
                        <a:pt x="44" y="96"/>
                      </a:moveTo>
                      <a:cubicBezTo>
                        <a:pt x="40" y="96"/>
                        <a:pt x="36" y="92"/>
                        <a:pt x="36" y="88"/>
                      </a:cubicBezTo>
                      <a:cubicBezTo>
                        <a:pt x="36" y="84"/>
                        <a:pt x="40" y="80"/>
                        <a:pt x="44" y="80"/>
                      </a:cubicBezTo>
                      <a:cubicBezTo>
                        <a:pt x="48" y="80"/>
                        <a:pt x="52" y="84"/>
                        <a:pt x="52" y="88"/>
                      </a:cubicBezTo>
                      <a:cubicBezTo>
                        <a:pt x="52" y="92"/>
                        <a:pt x="48" y="96"/>
                        <a:pt x="44" y="96"/>
                      </a:cubicBezTo>
                      <a:close/>
                      <a:moveTo>
                        <a:pt x="96" y="96"/>
                      </a:moveTo>
                      <a:cubicBezTo>
                        <a:pt x="92" y="96"/>
                        <a:pt x="88" y="92"/>
                        <a:pt x="88" y="88"/>
                      </a:cubicBezTo>
                      <a:cubicBezTo>
                        <a:pt x="88" y="84"/>
                        <a:pt x="92" y="80"/>
                        <a:pt x="96" y="80"/>
                      </a:cubicBezTo>
                      <a:cubicBezTo>
                        <a:pt x="100" y="80"/>
                        <a:pt x="104" y="84"/>
                        <a:pt x="104" y="88"/>
                      </a:cubicBezTo>
                      <a:cubicBezTo>
                        <a:pt x="104" y="92"/>
                        <a:pt x="100" y="96"/>
                        <a:pt x="96" y="96"/>
                      </a:cubicBezTo>
                      <a:close/>
                      <a:moveTo>
                        <a:pt x="120" y="80"/>
                      </a:moveTo>
                      <a:cubicBezTo>
                        <a:pt x="120" y="82"/>
                        <a:pt x="118" y="84"/>
                        <a:pt x="116" y="84"/>
                      </a:cubicBezTo>
                      <a:cubicBezTo>
                        <a:pt x="111" y="84"/>
                        <a:pt x="111" y="84"/>
                        <a:pt x="111" y="84"/>
                      </a:cubicBezTo>
                      <a:cubicBezTo>
                        <a:pt x="110" y="77"/>
                        <a:pt x="103" y="72"/>
                        <a:pt x="96" y="72"/>
                      </a:cubicBezTo>
                      <a:cubicBezTo>
                        <a:pt x="89" y="72"/>
                        <a:pt x="82" y="77"/>
                        <a:pt x="81" y="84"/>
                      </a:cubicBezTo>
                      <a:cubicBezTo>
                        <a:pt x="59" y="84"/>
                        <a:pt x="59" y="84"/>
                        <a:pt x="59" y="84"/>
                      </a:cubicBezTo>
                      <a:cubicBezTo>
                        <a:pt x="58" y="77"/>
                        <a:pt x="51" y="72"/>
                        <a:pt x="44" y="72"/>
                      </a:cubicBezTo>
                      <a:cubicBezTo>
                        <a:pt x="37" y="72"/>
                        <a:pt x="30" y="77"/>
                        <a:pt x="29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2" y="84"/>
                        <a:pt x="20" y="82"/>
                        <a:pt x="20" y="80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9" y="68"/>
                        <a:pt x="84" y="63"/>
                        <a:pt x="84" y="56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01" y="28"/>
                        <a:pt x="103" y="29"/>
                        <a:pt x="103" y="30"/>
                      </a:cubicBezTo>
                      <a:cubicBezTo>
                        <a:pt x="119" y="54"/>
                        <a:pt x="119" y="54"/>
                        <a:pt x="119" y="54"/>
                      </a:cubicBezTo>
                      <a:cubicBezTo>
                        <a:pt x="120" y="54"/>
                        <a:pt x="120" y="55"/>
                        <a:pt x="120" y="56"/>
                      </a:cubicBezTo>
                      <a:lnTo>
                        <a:pt x="12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9" name="Group 23">
                <a:extLst>
                  <a:ext uri="{FF2B5EF4-FFF2-40B4-BE49-F238E27FC236}">
                    <a16:creationId xmlns:a16="http://schemas.microsoft.com/office/drawing/2014/main" id="{9B693D6A-0532-B16C-E69E-E56071514FC0}"/>
                  </a:ext>
                </a:extLst>
              </p:cNvPr>
              <p:cNvGrpSpPr/>
              <p:nvPr/>
            </p:nvGrpSpPr>
            <p:grpSpPr>
              <a:xfrm>
                <a:off x="7210457" y="1807833"/>
                <a:ext cx="549275" cy="549275"/>
                <a:chOff x="1978025" y="4927601"/>
                <a:chExt cx="549275" cy="549275"/>
              </a:xfrm>
              <a:solidFill>
                <a:schemeClr val="bg1"/>
              </a:solidFill>
            </p:grpSpPr>
            <p:sp>
              <p:nvSpPr>
                <p:cNvPr id="82" name="Freeform 48">
                  <a:extLst>
                    <a:ext uri="{FF2B5EF4-FFF2-40B4-BE49-F238E27FC236}">
                      <a16:creationId xmlns:a16="http://schemas.microsoft.com/office/drawing/2014/main" id="{1CAB7855-DB46-EB5E-6C15-318D08A214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78025" y="4927601"/>
                  <a:ext cx="549275" cy="549275"/>
                </a:xfrm>
                <a:custGeom>
                  <a:avLst/>
                  <a:gdLst>
                    <a:gd name="T0" fmla="*/ 97 w 146"/>
                    <a:gd name="T1" fmla="*/ 14 h 146"/>
                    <a:gd name="T2" fmla="*/ 14 w 146"/>
                    <a:gd name="T3" fmla="*/ 49 h 146"/>
                    <a:gd name="T4" fmla="*/ 49 w 146"/>
                    <a:gd name="T5" fmla="*/ 132 h 146"/>
                    <a:gd name="T6" fmla="*/ 132 w 146"/>
                    <a:gd name="T7" fmla="*/ 97 h 146"/>
                    <a:gd name="T8" fmla="*/ 97 w 146"/>
                    <a:gd name="T9" fmla="*/ 14 h 146"/>
                    <a:gd name="T10" fmla="*/ 52 w 146"/>
                    <a:gd name="T11" fmla="*/ 125 h 146"/>
                    <a:gd name="T12" fmla="*/ 21 w 146"/>
                    <a:gd name="T13" fmla="*/ 52 h 146"/>
                    <a:gd name="T14" fmla="*/ 94 w 146"/>
                    <a:gd name="T15" fmla="*/ 21 h 146"/>
                    <a:gd name="T16" fmla="*/ 125 w 146"/>
                    <a:gd name="T17" fmla="*/ 94 h 146"/>
                    <a:gd name="T18" fmla="*/ 52 w 146"/>
                    <a:gd name="T19" fmla="*/ 1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6" h="146">
                      <a:moveTo>
                        <a:pt x="97" y="14"/>
                      </a:moveTo>
                      <a:cubicBezTo>
                        <a:pt x="64" y="0"/>
                        <a:pt x="27" y="16"/>
                        <a:pt x="14" y="49"/>
                      </a:cubicBezTo>
                      <a:cubicBezTo>
                        <a:pt x="0" y="82"/>
                        <a:pt x="16" y="119"/>
                        <a:pt x="49" y="132"/>
                      </a:cubicBezTo>
                      <a:cubicBezTo>
                        <a:pt x="82" y="146"/>
                        <a:pt x="119" y="130"/>
                        <a:pt x="132" y="97"/>
                      </a:cubicBezTo>
                      <a:cubicBezTo>
                        <a:pt x="146" y="64"/>
                        <a:pt x="130" y="27"/>
                        <a:pt x="97" y="14"/>
                      </a:cubicBezTo>
                      <a:close/>
                      <a:moveTo>
                        <a:pt x="52" y="125"/>
                      </a:moveTo>
                      <a:cubicBezTo>
                        <a:pt x="24" y="114"/>
                        <a:pt x="10" y="81"/>
                        <a:pt x="21" y="52"/>
                      </a:cubicBezTo>
                      <a:cubicBezTo>
                        <a:pt x="33" y="24"/>
                        <a:pt x="65" y="10"/>
                        <a:pt x="94" y="21"/>
                      </a:cubicBezTo>
                      <a:cubicBezTo>
                        <a:pt x="123" y="33"/>
                        <a:pt x="136" y="65"/>
                        <a:pt x="125" y="94"/>
                      </a:cubicBezTo>
                      <a:cubicBezTo>
                        <a:pt x="114" y="123"/>
                        <a:pt x="81" y="136"/>
                        <a:pt x="5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3" name="Freeform 49">
                  <a:extLst>
                    <a:ext uri="{FF2B5EF4-FFF2-40B4-BE49-F238E27FC236}">
                      <a16:creationId xmlns:a16="http://schemas.microsoft.com/office/drawing/2014/main" id="{93F511D9-B87A-6C8E-8582-8E1B4BDC10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5168901"/>
                  <a:ext cx="66675" cy="68263"/>
                </a:xfrm>
                <a:custGeom>
                  <a:avLst/>
                  <a:gdLst>
                    <a:gd name="T0" fmla="*/ 12 w 18"/>
                    <a:gd name="T1" fmla="*/ 2 h 18"/>
                    <a:gd name="T2" fmla="*/ 2 w 18"/>
                    <a:gd name="T3" fmla="*/ 6 h 18"/>
                    <a:gd name="T4" fmla="*/ 6 w 18"/>
                    <a:gd name="T5" fmla="*/ 16 h 18"/>
                    <a:gd name="T6" fmla="*/ 16 w 18"/>
                    <a:gd name="T7" fmla="*/ 12 h 18"/>
                    <a:gd name="T8" fmla="*/ 12 w 18"/>
                    <a:gd name="T9" fmla="*/ 2 h 18"/>
                    <a:gd name="T10" fmla="*/ 8 w 18"/>
                    <a:gd name="T11" fmla="*/ 13 h 18"/>
                    <a:gd name="T12" fmla="*/ 5 w 18"/>
                    <a:gd name="T13" fmla="*/ 8 h 18"/>
                    <a:gd name="T14" fmla="*/ 11 w 18"/>
                    <a:gd name="T15" fmla="*/ 5 h 18"/>
                    <a:gd name="T16" fmla="*/ 13 w 18"/>
                    <a:gd name="T17" fmla="*/ 11 h 18"/>
                    <a:gd name="T18" fmla="*/ 8 w 18"/>
                    <a:gd name="T1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2"/>
                      </a:moveTo>
                      <a:cubicBezTo>
                        <a:pt x="8" y="0"/>
                        <a:pt x="3" y="2"/>
                        <a:pt x="2" y="6"/>
                      </a:cubicBezTo>
                      <a:cubicBezTo>
                        <a:pt x="0" y="10"/>
                        <a:pt x="2" y="15"/>
                        <a:pt x="6" y="16"/>
                      </a:cubicBezTo>
                      <a:cubicBezTo>
                        <a:pt x="10" y="18"/>
                        <a:pt x="15" y="16"/>
                        <a:pt x="16" y="12"/>
                      </a:cubicBezTo>
                      <a:cubicBezTo>
                        <a:pt x="18" y="8"/>
                        <a:pt x="16" y="3"/>
                        <a:pt x="12" y="2"/>
                      </a:cubicBezTo>
                      <a:close/>
                      <a:moveTo>
                        <a:pt x="8" y="13"/>
                      </a:moveTo>
                      <a:cubicBezTo>
                        <a:pt x="5" y="12"/>
                        <a:pt x="4" y="10"/>
                        <a:pt x="5" y="8"/>
                      </a:cubicBezTo>
                      <a:cubicBezTo>
                        <a:pt x="6" y="5"/>
                        <a:pt x="8" y="4"/>
                        <a:pt x="11" y="5"/>
                      </a:cubicBezTo>
                      <a:cubicBezTo>
                        <a:pt x="13" y="6"/>
                        <a:pt x="14" y="8"/>
                        <a:pt x="13" y="11"/>
                      </a:cubicBezTo>
                      <a:cubicBezTo>
                        <a:pt x="12" y="13"/>
                        <a:pt x="10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Freeform 50">
                  <a:extLst>
                    <a:ext uri="{FF2B5EF4-FFF2-40B4-BE49-F238E27FC236}">
                      <a16:creationId xmlns:a16="http://schemas.microsoft.com/office/drawing/2014/main" id="{602E1B30-C57D-6939-B129-A13C6F25D2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51063" y="5100638"/>
                  <a:ext cx="203200" cy="203200"/>
                </a:xfrm>
                <a:custGeom>
                  <a:avLst/>
                  <a:gdLst>
                    <a:gd name="T0" fmla="*/ 36 w 54"/>
                    <a:gd name="T1" fmla="*/ 5 h 54"/>
                    <a:gd name="T2" fmla="*/ 5 w 54"/>
                    <a:gd name="T3" fmla="*/ 18 h 54"/>
                    <a:gd name="T4" fmla="*/ 18 w 54"/>
                    <a:gd name="T5" fmla="*/ 49 h 54"/>
                    <a:gd name="T6" fmla="*/ 49 w 54"/>
                    <a:gd name="T7" fmla="*/ 36 h 54"/>
                    <a:gd name="T8" fmla="*/ 36 w 54"/>
                    <a:gd name="T9" fmla="*/ 5 h 54"/>
                    <a:gd name="T10" fmla="*/ 21 w 54"/>
                    <a:gd name="T11" fmla="*/ 42 h 54"/>
                    <a:gd name="T12" fmla="*/ 12 w 54"/>
                    <a:gd name="T13" fmla="*/ 21 h 54"/>
                    <a:gd name="T14" fmla="*/ 33 w 54"/>
                    <a:gd name="T15" fmla="*/ 12 h 54"/>
                    <a:gd name="T16" fmla="*/ 42 w 54"/>
                    <a:gd name="T17" fmla="*/ 33 h 54"/>
                    <a:gd name="T18" fmla="*/ 21 w 54"/>
                    <a:gd name="T1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54">
                      <a:moveTo>
                        <a:pt x="36" y="5"/>
                      </a:moveTo>
                      <a:cubicBezTo>
                        <a:pt x="24" y="0"/>
                        <a:pt x="10" y="6"/>
                        <a:pt x="5" y="18"/>
                      </a:cubicBezTo>
                      <a:cubicBezTo>
                        <a:pt x="0" y="30"/>
                        <a:pt x="6" y="44"/>
                        <a:pt x="18" y="49"/>
                      </a:cubicBezTo>
                      <a:cubicBezTo>
                        <a:pt x="30" y="54"/>
                        <a:pt x="44" y="48"/>
                        <a:pt x="49" y="36"/>
                      </a:cubicBezTo>
                      <a:cubicBezTo>
                        <a:pt x="54" y="24"/>
                        <a:pt x="48" y="10"/>
                        <a:pt x="36" y="5"/>
                      </a:cubicBezTo>
                      <a:close/>
                      <a:moveTo>
                        <a:pt x="21" y="42"/>
                      </a:moveTo>
                      <a:cubicBezTo>
                        <a:pt x="13" y="39"/>
                        <a:pt x="9" y="29"/>
                        <a:pt x="12" y="21"/>
                      </a:cubicBezTo>
                      <a:cubicBezTo>
                        <a:pt x="15" y="13"/>
                        <a:pt x="25" y="9"/>
                        <a:pt x="33" y="12"/>
                      </a:cubicBezTo>
                      <a:cubicBezTo>
                        <a:pt x="41" y="15"/>
                        <a:pt x="45" y="25"/>
                        <a:pt x="42" y="33"/>
                      </a:cubicBezTo>
                      <a:cubicBezTo>
                        <a:pt x="39" y="41"/>
                        <a:pt x="29" y="45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5" name="Freeform 51">
                  <a:extLst>
                    <a:ext uri="{FF2B5EF4-FFF2-40B4-BE49-F238E27FC236}">
                      <a16:creationId xmlns:a16="http://schemas.microsoft.com/office/drawing/2014/main" id="{49B5982D-0713-BF70-0A7F-8B01BCC343B6}"/>
                    </a:ext>
                  </a:extLst>
                </p:cNvPr>
                <p:cNvSpPr/>
                <p:nvPr/>
              </p:nvSpPr>
              <p:spPr bwMode="auto">
                <a:xfrm>
                  <a:off x="2290763" y="5237163"/>
                  <a:ext cx="74612" cy="77788"/>
                </a:xfrm>
                <a:custGeom>
                  <a:avLst/>
                  <a:gdLst>
                    <a:gd name="T0" fmla="*/ 20 w 20"/>
                    <a:gd name="T1" fmla="*/ 3 h 21"/>
                    <a:gd name="T2" fmla="*/ 19 w 20"/>
                    <a:gd name="T3" fmla="*/ 0 h 21"/>
                    <a:gd name="T4" fmla="*/ 16 w 20"/>
                    <a:gd name="T5" fmla="*/ 1 h 21"/>
                    <a:gd name="T6" fmla="*/ 16 w 20"/>
                    <a:gd name="T7" fmla="*/ 1 h 21"/>
                    <a:gd name="T8" fmla="*/ 1 w 20"/>
                    <a:gd name="T9" fmla="*/ 17 h 21"/>
                    <a:gd name="T10" fmla="*/ 0 w 20"/>
                    <a:gd name="T11" fmla="*/ 19 h 21"/>
                    <a:gd name="T12" fmla="*/ 3 w 20"/>
                    <a:gd name="T13" fmla="*/ 20 h 21"/>
                    <a:gd name="T14" fmla="*/ 3 w 20"/>
                    <a:gd name="T15" fmla="*/ 20 h 21"/>
                    <a:gd name="T16" fmla="*/ 20 w 20"/>
                    <a:gd name="T17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1">
                      <a:moveTo>
                        <a:pt x="20" y="3"/>
                      </a:move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6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9"/>
                        <a:pt x="8" y="14"/>
                        <a:pt x="1" y="17"/>
                      </a:cubicBezTo>
                      <a:cubicBezTo>
                        <a:pt x="0" y="17"/>
                        <a:pt x="0" y="18"/>
                        <a:pt x="0" y="19"/>
                      </a:cubicBezTo>
                      <a:cubicBezTo>
                        <a:pt x="0" y="20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10" y="17"/>
                        <a:pt x="16" y="11"/>
                        <a:pt x="2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Freeform 52">
                  <a:extLst>
                    <a:ext uri="{FF2B5EF4-FFF2-40B4-BE49-F238E27FC236}">
                      <a16:creationId xmlns:a16="http://schemas.microsoft.com/office/drawing/2014/main" id="{3051E29B-9D02-2E75-8891-A14B0B24698A}"/>
                    </a:ext>
                  </a:extLst>
                </p:cNvPr>
                <p:cNvSpPr/>
                <p:nvPr/>
              </p:nvSpPr>
              <p:spPr bwMode="auto">
                <a:xfrm>
                  <a:off x="2312988" y="5259388"/>
                  <a:ext cx="109537" cy="112713"/>
                </a:xfrm>
                <a:custGeom>
                  <a:avLst/>
                  <a:gdLst>
                    <a:gd name="T0" fmla="*/ 27 w 29"/>
                    <a:gd name="T1" fmla="*/ 0 h 30"/>
                    <a:gd name="T2" fmla="*/ 25 w 29"/>
                    <a:gd name="T3" fmla="*/ 1 h 30"/>
                    <a:gd name="T4" fmla="*/ 1 w 29"/>
                    <a:gd name="T5" fmla="*/ 25 h 30"/>
                    <a:gd name="T6" fmla="*/ 0 w 29"/>
                    <a:gd name="T7" fmla="*/ 28 h 30"/>
                    <a:gd name="T8" fmla="*/ 3 w 29"/>
                    <a:gd name="T9" fmla="*/ 29 h 30"/>
                    <a:gd name="T10" fmla="*/ 3 w 29"/>
                    <a:gd name="T11" fmla="*/ 29 h 30"/>
                    <a:gd name="T12" fmla="*/ 29 w 29"/>
                    <a:gd name="T13" fmla="*/ 3 h 30"/>
                    <a:gd name="T14" fmla="*/ 27 w 29"/>
                    <a:gd name="T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7" y="0"/>
                      </a:moveTo>
                      <a:cubicBezTo>
                        <a:pt x="26" y="0"/>
                        <a:pt x="25" y="0"/>
                        <a:pt x="25" y="1"/>
                      </a:cubicBezTo>
                      <a:cubicBezTo>
                        <a:pt x="20" y="13"/>
                        <a:pt x="12" y="21"/>
                        <a:pt x="1" y="25"/>
                      </a:cubicBezTo>
                      <a:cubicBezTo>
                        <a:pt x="0" y="26"/>
                        <a:pt x="0" y="27"/>
                        <a:pt x="0" y="28"/>
                      </a:cubicBezTo>
                      <a:cubicBezTo>
                        <a:pt x="1" y="29"/>
                        <a:pt x="2" y="30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4" y="24"/>
                        <a:pt x="24" y="15"/>
                        <a:pt x="29" y="3"/>
                      </a:cubicBezTo>
                      <a:cubicBezTo>
                        <a:pt x="29" y="2"/>
                        <a:pt x="28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Freeform 53">
                  <a:extLst>
                    <a:ext uri="{FF2B5EF4-FFF2-40B4-BE49-F238E27FC236}">
                      <a16:creationId xmlns:a16="http://schemas.microsoft.com/office/drawing/2014/main" id="{20F326DB-7746-5A14-6143-D4261F03F533}"/>
                    </a:ext>
                  </a:extLst>
                </p:cNvPr>
                <p:cNvSpPr/>
                <p:nvPr/>
              </p:nvSpPr>
              <p:spPr bwMode="auto">
                <a:xfrm>
                  <a:off x="2301875" y="5248276"/>
                  <a:ext cx="93662" cy="93663"/>
                </a:xfrm>
                <a:custGeom>
                  <a:avLst/>
                  <a:gdLst>
                    <a:gd name="T0" fmla="*/ 23 w 25"/>
                    <a:gd name="T1" fmla="*/ 0 h 25"/>
                    <a:gd name="T2" fmla="*/ 20 w 25"/>
                    <a:gd name="T3" fmla="*/ 1 h 25"/>
                    <a:gd name="T4" fmla="*/ 1 w 25"/>
                    <a:gd name="T5" fmla="*/ 21 h 25"/>
                    <a:gd name="T6" fmla="*/ 1 w 25"/>
                    <a:gd name="T7" fmla="*/ 21 h 25"/>
                    <a:gd name="T8" fmla="*/ 0 w 25"/>
                    <a:gd name="T9" fmla="*/ 24 h 25"/>
                    <a:gd name="T10" fmla="*/ 3 w 25"/>
                    <a:gd name="T11" fmla="*/ 25 h 25"/>
                    <a:gd name="T12" fmla="*/ 3 w 25"/>
                    <a:gd name="T13" fmla="*/ 25 h 25"/>
                    <a:gd name="T14" fmla="*/ 24 w 25"/>
                    <a:gd name="T15" fmla="*/ 3 h 25"/>
                    <a:gd name="T16" fmla="*/ 23 w 25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5">
                      <a:moveTo>
                        <a:pt x="23" y="0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17" y="11"/>
                        <a:pt x="10" y="17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2" y="21"/>
                        <a:pt x="20" y="13"/>
                        <a:pt x="24" y="3"/>
                      </a:cubicBezTo>
                      <a:cubicBezTo>
                        <a:pt x="25" y="2"/>
                        <a:pt x="24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Freeform 54">
                  <a:extLst>
                    <a:ext uri="{FF2B5EF4-FFF2-40B4-BE49-F238E27FC236}">
                      <a16:creationId xmlns:a16="http://schemas.microsoft.com/office/drawing/2014/main" id="{2338BE91-9CF0-2A8D-4188-5714287E5089}"/>
                    </a:ext>
                  </a:extLst>
                </p:cNvPr>
                <p:cNvSpPr/>
                <p:nvPr/>
              </p:nvSpPr>
              <p:spPr bwMode="auto">
                <a:xfrm>
                  <a:off x="2139950" y="5089526"/>
                  <a:ext cx="74612" cy="79375"/>
                </a:xfrm>
                <a:custGeom>
                  <a:avLst/>
                  <a:gdLst>
                    <a:gd name="T0" fmla="*/ 20 w 20"/>
                    <a:gd name="T1" fmla="*/ 2 h 21"/>
                    <a:gd name="T2" fmla="*/ 17 w 20"/>
                    <a:gd name="T3" fmla="*/ 1 h 21"/>
                    <a:gd name="T4" fmla="*/ 17 w 20"/>
                    <a:gd name="T5" fmla="*/ 1 h 21"/>
                    <a:gd name="T6" fmla="*/ 0 w 20"/>
                    <a:gd name="T7" fmla="*/ 18 h 21"/>
                    <a:gd name="T8" fmla="*/ 0 w 20"/>
                    <a:gd name="T9" fmla="*/ 18 h 21"/>
                    <a:gd name="T10" fmla="*/ 1 w 20"/>
                    <a:gd name="T11" fmla="*/ 21 h 21"/>
                    <a:gd name="T12" fmla="*/ 4 w 20"/>
                    <a:gd name="T13" fmla="*/ 20 h 21"/>
                    <a:gd name="T14" fmla="*/ 4 w 20"/>
                    <a:gd name="T15" fmla="*/ 20 h 21"/>
                    <a:gd name="T16" fmla="*/ 19 w 20"/>
                    <a:gd name="T17" fmla="*/ 4 h 21"/>
                    <a:gd name="T18" fmla="*/ 20 w 20"/>
                    <a:gd name="T1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1">
                      <a:moveTo>
                        <a:pt x="20" y="2"/>
                      </a:moveTo>
                      <a:cubicBezTo>
                        <a:pt x="20" y="1"/>
                        <a:pt x="18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0" y="4"/>
                        <a:pt x="4" y="10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1" y="21"/>
                      </a:cubicBezTo>
                      <a:cubicBezTo>
                        <a:pt x="2" y="21"/>
                        <a:pt x="4" y="21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12"/>
                        <a:pt x="12" y="7"/>
                        <a:pt x="19" y="4"/>
                      </a:cubicBezTo>
                      <a:cubicBezTo>
                        <a:pt x="20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Freeform 55">
                  <a:extLst>
                    <a:ext uri="{FF2B5EF4-FFF2-40B4-BE49-F238E27FC236}">
                      <a16:creationId xmlns:a16="http://schemas.microsoft.com/office/drawing/2014/main" id="{6F4A914E-B595-ECFC-4510-4BBA725A8698}"/>
                    </a:ext>
                  </a:extLst>
                </p:cNvPr>
                <p:cNvSpPr/>
                <p:nvPr/>
              </p:nvSpPr>
              <p:spPr bwMode="auto">
                <a:xfrm>
                  <a:off x="2082800" y="5033963"/>
                  <a:ext cx="109537" cy="112713"/>
                </a:xfrm>
                <a:custGeom>
                  <a:avLst/>
                  <a:gdLst>
                    <a:gd name="T0" fmla="*/ 29 w 29"/>
                    <a:gd name="T1" fmla="*/ 2 h 30"/>
                    <a:gd name="T2" fmla="*/ 26 w 29"/>
                    <a:gd name="T3" fmla="*/ 1 h 30"/>
                    <a:gd name="T4" fmla="*/ 26 w 29"/>
                    <a:gd name="T5" fmla="*/ 1 h 30"/>
                    <a:gd name="T6" fmla="*/ 0 w 29"/>
                    <a:gd name="T7" fmla="*/ 27 h 30"/>
                    <a:gd name="T8" fmla="*/ 2 w 29"/>
                    <a:gd name="T9" fmla="*/ 30 h 30"/>
                    <a:gd name="T10" fmla="*/ 4 w 29"/>
                    <a:gd name="T11" fmla="*/ 29 h 30"/>
                    <a:gd name="T12" fmla="*/ 28 w 29"/>
                    <a:gd name="T13" fmla="*/ 5 h 30"/>
                    <a:gd name="T14" fmla="*/ 29 w 29"/>
                    <a:gd name="T15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9" y="2"/>
                      </a:moveTo>
                      <a:cubicBezTo>
                        <a:pt x="28" y="1"/>
                        <a:pt x="27" y="0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5" y="6"/>
                        <a:pt x="5" y="15"/>
                        <a:pt x="0" y="27"/>
                      </a:cubicBezTo>
                      <a:cubicBezTo>
                        <a:pt x="0" y="28"/>
                        <a:pt x="1" y="29"/>
                        <a:pt x="2" y="30"/>
                      </a:cubicBezTo>
                      <a:cubicBezTo>
                        <a:pt x="3" y="30"/>
                        <a:pt x="4" y="30"/>
                        <a:pt x="4" y="29"/>
                      </a:cubicBezTo>
                      <a:cubicBezTo>
                        <a:pt x="9" y="17"/>
                        <a:pt x="17" y="9"/>
                        <a:pt x="28" y="5"/>
                      </a:cubicBezTo>
                      <a:cubicBezTo>
                        <a:pt x="29" y="4"/>
                        <a:pt x="29" y="3"/>
                        <a:pt x="2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Freeform 56">
                  <a:extLst>
                    <a:ext uri="{FF2B5EF4-FFF2-40B4-BE49-F238E27FC236}">
                      <a16:creationId xmlns:a16="http://schemas.microsoft.com/office/drawing/2014/main" id="{E3CFC4EA-29D1-1CC7-4EBD-CE7022B405FE}"/>
                    </a:ext>
                  </a:extLst>
                </p:cNvPr>
                <p:cNvSpPr/>
                <p:nvPr/>
              </p:nvSpPr>
              <p:spPr bwMode="auto">
                <a:xfrm>
                  <a:off x="2109788" y="5064126"/>
                  <a:ext cx="93662" cy="93663"/>
                </a:xfrm>
                <a:custGeom>
                  <a:avLst/>
                  <a:gdLst>
                    <a:gd name="T0" fmla="*/ 24 w 25"/>
                    <a:gd name="T1" fmla="*/ 4 h 25"/>
                    <a:gd name="T2" fmla="*/ 25 w 25"/>
                    <a:gd name="T3" fmla="*/ 1 h 25"/>
                    <a:gd name="T4" fmla="*/ 22 w 25"/>
                    <a:gd name="T5" fmla="*/ 0 h 25"/>
                    <a:gd name="T6" fmla="*/ 22 w 25"/>
                    <a:gd name="T7" fmla="*/ 0 h 25"/>
                    <a:gd name="T8" fmla="*/ 1 w 25"/>
                    <a:gd name="T9" fmla="*/ 22 h 25"/>
                    <a:gd name="T10" fmla="*/ 2 w 25"/>
                    <a:gd name="T11" fmla="*/ 25 h 25"/>
                    <a:gd name="T12" fmla="*/ 5 w 25"/>
                    <a:gd name="T13" fmla="*/ 24 h 25"/>
                    <a:gd name="T14" fmla="*/ 24 w 25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24" y="4"/>
                      </a:moveTo>
                      <a:cubicBezTo>
                        <a:pt x="25" y="3"/>
                        <a:pt x="25" y="2"/>
                        <a:pt x="25" y="1"/>
                      </a:cubicBezTo>
                      <a:cubicBezTo>
                        <a:pt x="24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3" y="4"/>
                        <a:pt x="5" y="12"/>
                        <a:pt x="1" y="22"/>
                      </a:cubicBezTo>
                      <a:cubicBezTo>
                        <a:pt x="0" y="23"/>
                        <a:pt x="1" y="24"/>
                        <a:pt x="2" y="25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8" y="14"/>
                        <a:pt x="15" y="8"/>
                        <a:pt x="2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Group 24">
                <a:extLst>
                  <a:ext uri="{FF2B5EF4-FFF2-40B4-BE49-F238E27FC236}">
                    <a16:creationId xmlns:a16="http://schemas.microsoft.com/office/drawing/2014/main" id="{31B2745C-D831-4BCD-4D61-91A313A4D5D6}"/>
                  </a:ext>
                </a:extLst>
              </p:cNvPr>
              <p:cNvGrpSpPr/>
              <p:nvPr/>
            </p:nvGrpSpPr>
            <p:grpSpPr>
              <a:xfrm>
                <a:off x="8806221" y="3987764"/>
                <a:ext cx="495300" cy="466725"/>
                <a:chOff x="1049338" y="4976813"/>
                <a:chExt cx="495300" cy="466725"/>
              </a:xfrm>
              <a:solidFill>
                <a:schemeClr val="bg1"/>
              </a:solidFill>
            </p:grpSpPr>
            <p:sp>
              <p:nvSpPr>
                <p:cNvPr id="80" name="Oval 57">
                  <a:extLst>
                    <a:ext uri="{FF2B5EF4-FFF2-40B4-BE49-F238E27FC236}">
                      <a16:creationId xmlns:a16="http://schemas.microsoft.com/office/drawing/2014/main" id="{997C8292-0CF4-9436-891B-2EC2A955F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9050" y="5232401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Freeform 58">
                  <a:extLst>
                    <a:ext uri="{FF2B5EF4-FFF2-40B4-BE49-F238E27FC236}">
                      <a16:creationId xmlns:a16="http://schemas.microsoft.com/office/drawing/2014/main" id="{1C66DB00-3657-3248-0512-D61579F215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9338" y="4976813"/>
                  <a:ext cx="495300" cy="466725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EC3A081E-D8A7-F1E7-A044-4828FA8BE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59631" y="1779783"/>
                <a:ext cx="482890" cy="478835"/>
              </a:xfrm>
              <a:custGeom>
                <a:avLst/>
                <a:gdLst>
                  <a:gd name="T0" fmla="*/ 81 w 128"/>
                  <a:gd name="T1" fmla="*/ 14 h 128"/>
                  <a:gd name="T2" fmla="*/ 53 w 128"/>
                  <a:gd name="T3" fmla="*/ 36 h 128"/>
                  <a:gd name="T4" fmla="*/ 33 w 128"/>
                  <a:gd name="T5" fmla="*/ 36 h 128"/>
                  <a:gd name="T6" fmla="*/ 0 w 128"/>
                  <a:gd name="T7" fmla="*/ 56 h 128"/>
                  <a:gd name="T8" fmla="*/ 24 w 128"/>
                  <a:gd name="T9" fmla="*/ 84 h 128"/>
                  <a:gd name="T10" fmla="*/ 32 w 128"/>
                  <a:gd name="T11" fmla="*/ 128 h 128"/>
                  <a:gd name="T12" fmla="*/ 56 w 128"/>
                  <a:gd name="T13" fmla="*/ 120 h 128"/>
                  <a:gd name="T14" fmla="*/ 52 w 128"/>
                  <a:gd name="T15" fmla="*/ 108 h 128"/>
                  <a:gd name="T16" fmla="*/ 52 w 128"/>
                  <a:gd name="T17" fmla="*/ 80 h 128"/>
                  <a:gd name="T18" fmla="*/ 53 w 128"/>
                  <a:gd name="T19" fmla="*/ 78 h 128"/>
                  <a:gd name="T20" fmla="*/ 54 w 128"/>
                  <a:gd name="T21" fmla="*/ 77 h 128"/>
                  <a:gd name="T22" fmla="*/ 55 w 128"/>
                  <a:gd name="T23" fmla="*/ 76 h 128"/>
                  <a:gd name="T24" fmla="*/ 81 w 128"/>
                  <a:gd name="T25" fmla="*/ 98 h 128"/>
                  <a:gd name="T26" fmla="*/ 128 w 128"/>
                  <a:gd name="T27" fmla="*/ 56 h 128"/>
                  <a:gd name="T28" fmla="*/ 80 w 128"/>
                  <a:gd name="T29" fmla="*/ 56 h 128"/>
                  <a:gd name="T30" fmla="*/ 92 w 128"/>
                  <a:gd name="T31" fmla="*/ 44 h 128"/>
                  <a:gd name="T32" fmla="*/ 92 w 128"/>
                  <a:gd name="T33" fmla="*/ 68 h 128"/>
                  <a:gd name="T34" fmla="*/ 80 w 128"/>
                  <a:gd name="T35" fmla="*/ 56 h 128"/>
                  <a:gd name="T36" fmla="*/ 16 w 128"/>
                  <a:gd name="T37" fmla="*/ 44 h 128"/>
                  <a:gd name="T38" fmla="*/ 40 w 128"/>
                  <a:gd name="T39" fmla="*/ 56 h 128"/>
                  <a:gd name="T40" fmla="*/ 16 w 128"/>
                  <a:gd name="T41" fmla="*/ 68 h 128"/>
                  <a:gd name="T42" fmla="*/ 48 w 128"/>
                  <a:gd name="T43" fmla="*/ 120 h 128"/>
                  <a:gd name="T44" fmla="*/ 32 w 128"/>
                  <a:gd name="T45" fmla="*/ 84 h 128"/>
                  <a:gd name="T46" fmla="*/ 33 w 128"/>
                  <a:gd name="T47" fmla="*/ 76 h 128"/>
                  <a:gd name="T48" fmla="*/ 45 w 128"/>
                  <a:gd name="T49" fmla="*/ 76 h 128"/>
                  <a:gd name="T50" fmla="*/ 44 w 128"/>
                  <a:gd name="T51" fmla="*/ 108 h 128"/>
                  <a:gd name="T52" fmla="*/ 48 w 128"/>
                  <a:gd name="T53" fmla="*/ 117 h 128"/>
                  <a:gd name="T54" fmla="*/ 53 w 128"/>
                  <a:gd name="T55" fmla="*/ 68 h 128"/>
                  <a:gd name="T56" fmla="*/ 52 w 128"/>
                  <a:gd name="T57" fmla="*/ 68 h 128"/>
                  <a:gd name="T58" fmla="*/ 52 w 128"/>
                  <a:gd name="T59" fmla="*/ 44 h 128"/>
                  <a:gd name="T60" fmla="*/ 74 w 128"/>
                  <a:gd name="T61" fmla="*/ 36 h 128"/>
                  <a:gd name="T62" fmla="*/ 74 w 128"/>
                  <a:gd name="T63" fmla="*/ 76 h 128"/>
                  <a:gd name="T64" fmla="*/ 100 w 128"/>
                  <a:gd name="T65" fmla="*/ 104 h 128"/>
                  <a:gd name="T66" fmla="*/ 92 w 128"/>
                  <a:gd name="T67" fmla="*/ 76 h 128"/>
                  <a:gd name="T68" fmla="*/ 92 w 128"/>
                  <a:gd name="T69" fmla="*/ 36 h 128"/>
                  <a:gd name="T70" fmla="*/ 100 w 128"/>
                  <a:gd name="T71" fmla="*/ 8 h 128"/>
                  <a:gd name="T72" fmla="*/ 100 w 128"/>
                  <a:gd name="T7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60">
                <a:extLst>
                  <a:ext uri="{FF2B5EF4-FFF2-40B4-BE49-F238E27FC236}">
                    <a16:creationId xmlns:a16="http://schemas.microsoft.com/office/drawing/2014/main" id="{20794693-C2BE-D47E-B26F-C1C01646EA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2805" y="2564081"/>
                <a:ext cx="482893" cy="482964"/>
              </a:xfrm>
              <a:custGeom>
                <a:avLst/>
                <a:gdLst>
                  <a:gd name="T0" fmla="*/ 126 w 129"/>
                  <a:gd name="T1" fmla="*/ 2 h 128"/>
                  <a:gd name="T2" fmla="*/ 121 w 129"/>
                  <a:gd name="T3" fmla="*/ 0 h 128"/>
                  <a:gd name="T4" fmla="*/ 120 w 129"/>
                  <a:gd name="T5" fmla="*/ 0 h 128"/>
                  <a:gd name="T6" fmla="*/ 52 w 129"/>
                  <a:gd name="T7" fmla="*/ 12 h 128"/>
                  <a:gd name="T8" fmla="*/ 45 w 129"/>
                  <a:gd name="T9" fmla="*/ 20 h 128"/>
                  <a:gd name="T10" fmla="*/ 45 w 129"/>
                  <a:gd name="T11" fmla="*/ 28 h 128"/>
                  <a:gd name="T12" fmla="*/ 45 w 129"/>
                  <a:gd name="T13" fmla="*/ 32 h 128"/>
                  <a:gd name="T14" fmla="*/ 45 w 129"/>
                  <a:gd name="T15" fmla="*/ 89 h 128"/>
                  <a:gd name="T16" fmla="*/ 30 w 129"/>
                  <a:gd name="T17" fmla="*/ 84 h 128"/>
                  <a:gd name="T18" fmla="*/ 20 w 129"/>
                  <a:gd name="T19" fmla="*/ 86 h 128"/>
                  <a:gd name="T20" fmla="*/ 3 w 129"/>
                  <a:gd name="T21" fmla="*/ 100 h 128"/>
                  <a:gd name="T22" fmla="*/ 2 w 129"/>
                  <a:gd name="T23" fmla="*/ 115 h 128"/>
                  <a:gd name="T24" fmla="*/ 24 w 129"/>
                  <a:gd name="T25" fmla="*/ 128 h 128"/>
                  <a:gd name="T26" fmla="*/ 34 w 129"/>
                  <a:gd name="T27" fmla="*/ 126 h 128"/>
                  <a:gd name="T28" fmla="*/ 51 w 129"/>
                  <a:gd name="T29" fmla="*/ 112 h 128"/>
                  <a:gd name="T30" fmla="*/ 53 w 129"/>
                  <a:gd name="T31" fmla="*/ 104 h 128"/>
                  <a:gd name="T32" fmla="*/ 53 w 129"/>
                  <a:gd name="T33" fmla="*/ 104 h 128"/>
                  <a:gd name="T34" fmla="*/ 53 w 129"/>
                  <a:gd name="T35" fmla="*/ 40 h 128"/>
                  <a:gd name="T36" fmla="*/ 54 w 129"/>
                  <a:gd name="T37" fmla="*/ 40 h 128"/>
                  <a:gd name="T38" fmla="*/ 121 w 129"/>
                  <a:gd name="T39" fmla="*/ 28 h 128"/>
                  <a:gd name="T40" fmla="*/ 121 w 129"/>
                  <a:gd name="T41" fmla="*/ 77 h 128"/>
                  <a:gd name="T42" fmla="*/ 106 w 129"/>
                  <a:gd name="T43" fmla="*/ 72 h 128"/>
                  <a:gd name="T44" fmla="*/ 96 w 129"/>
                  <a:gd name="T45" fmla="*/ 74 h 128"/>
                  <a:gd name="T46" fmla="*/ 79 w 129"/>
                  <a:gd name="T47" fmla="*/ 88 h 128"/>
                  <a:gd name="T48" fmla="*/ 78 w 129"/>
                  <a:gd name="T49" fmla="*/ 103 h 128"/>
                  <a:gd name="T50" fmla="*/ 100 w 129"/>
                  <a:gd name="T51" fmla="*/ 116 h 128"/>
                  <a:gd name="T52" fmla="*/ 110 w 129"/>
                  <a:gd name="T53" fmla="*/ 114 h 128"/>
                  <a:gd name="T54" fmla="*/ 127 w 129"/>
                  <a:gd name="T55" fmla="*/ 100 h 128"/>
                  <a:gd name="T56" fmla="*/ 129 w 129"/>
                  <a:gd name="T57" fmla="*/ 92 h 128"/>
                  <a:gd name="T58" fmla="*/ 129 w 129"/>
                  <a:gd name="T59" fmla="*/ 92 h 128"/>
                  <a:gd name="T60" fmla="*/ 129 w 129"/>
                  <a:gd name="T61" fmla="*/ 20 h 128"/>
                  <a:gd name="T62" fmla="*/ 129 w 129"/>
                  <a:gd name="T63" fmla="*/ 16 h 128"/>
                  <a:gd name="T64" fmla="*/ 129 w 129"/>
                  <a:gd name="T65" fmla="*/ 8 h 128"/>
                  <a:gd name="T66" fmla="*/ 126 w 129"/>
                  <a:gd name="T67" fmla="*/ 2 h 128"/>
                  <a:gd name="T68" fmla="*/ 32 w 129"/>
                  <a:gd name="T69" fmla="*/ 119 h 128"/>
                  <a:gd name="T70" fmla="*/ 10 w 129"/>
                  <a:gd name="T71" fmla="*/ 112 h 128"/>
                  <a:gd name="T72" fmla="*/ 22 w 129"/>
                  <a:gd name="T73" fmla="*/ 93 h 128"/>
                  <a:gd name="T74" fmla="*/ 44 w 129"/>
                  <a:gd name="T75" fmla="*/ 100 h 128"/>
                  <a:gd name="T76" fmla="*/ 32 w 129"/>
                  <a:gd name="T77" fmla="*/ 119 h 128"/>
                  <a:gd name="T78" fmla="*/ 108 w 129"/>
                  <a:gd name="T79" fmla="*/ 107 h 128"/>
                  <a:gd name="T80" fmla="*/ 85 w 129"/>
                  <a:gd name="T81" fmla="*/ 100 h 128"/>
                  <a:gd name="T82" fmla="*/ 98 w 129"/>
                  <a:gd name="T83" fmla="*/ 81 h 128"/>
                  <a:gd name="T84" fmla="*/ 120 w 129"/>
                  <a:gd name="T85" fmla="*/ 88 h 128"/>
                  <a:gd name="T86" fmla="*/ 108 w 129"/>
                  <a:gd name="T87" fmla="*/ 107 h 128"/>
                  <a:gd name="T88" fmla="*/ 121 w 129"/>
                  <a:gd name="T89" fmla="*/ 20 h 128"/>
                  <a:gd name="T90" fmla="*/ 53 w 129"/>
                  <a:gd name="T91" fmla="*/ 32 h 128"/>
                  <a:gd name="T92" fmla="*/ 53 w 129"/>
                  <a:gd name="T93" fmla="*/ 28 h 128"/>
                  <a:gd name="T94" fmla="*/ 53 w 129"/>
                  <a:gd name="T95" fmla="*/ 20 h 128"/>
                  <a:gd name="T96" fmla="*/ 121 w 129"/>
                  <a:gd name="T97" fmla="*/ 8 h 128"/>
                  <a:gd name="T98" fmla="*/ 121 w 129"/>
                  <a:gd name="T99" fmla="*/ 16 h 128"/>
                  <a:gd name="T100" fmla="*/ 121 w 129"/>
                  <a:gd name="T101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" h="128">
                    <a:moveTo>
                      <a:pt x="126" y="2"/>
                    </a:moveTo>
                    <a:cubicBezTo>
                      <a:pt x="125" y="1"/>
                      <a:pt x="123" y="0"/>
                      <a:pt x="121" y="0"/>
                    </a:cubicBezTo>
                    <a:cubicBezTo>
                      <a:pt x="121" y="0"/>
                      <a:pt x="120" y="0"/>
                      <a:pt x="120" y="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8" y="13"/>
                      <a:pt x="45" y="16"/>
                      <a:pt x="45" y="20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86"/>
                      <a:pt x="36" y="84"/>
                      <a:pt x="30" y="84"/>
                    </a:cubicBezTo>
                    <a:cubicBezTo>
                      <a:pt x="26" y="84"/>
                      <a:pt x="23" y="85"/>
                      <a:pt x="20" y="86"/>
                    </a:cubicBezTo>
                    <a:cubicBezTo>
                      <a:pt x="12" y="88"/>
                      <a:pt x="6" y="93"/>
                      <a:pt x="3" y="100"/>
                    </a:cubicBezTo>
                    <a:cubicBezTo>
                      <a:pt x="1" y="104"/>
                      <a:pt x="0" y="110"/>
                      <a:pt x="2" y="115"/>
                    </a:cubicBezTo>
                    <a:cubicBezTo>
                      <a:pt x="5" y="123"/>
                      <a:pt x="14" y="128"/>
                      <a:pt x="24" y="128"/>
                    </a:cubicBezTo>
                    <a:cubicBezTo>
                      <a:pt x="28" y="128"/>
                      <a:pt x="31" y="127"/>
                      <a:pt x="34" y="126"/>
                    </a:cubicBezTo>
                    <a:cubicBezTo>
                      <a:pt x="42" y="124"/>
                      <a:pt x="48" y="119"/>
                      <a:pt x="51" y="112"/>
                    </a:cubicBezTo>
                    <a:cubicBezTo>
                      <a:pt x="52" y="110"/>
                      <a:pt x="53" y="107"/>
                      <a:pt x="53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4" y="40"/>
                      <a:pt x="54" y="40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17" y="74"/>
                      <a:pt x="112" y="72"/>
                      <a:pt x="106" y="72"/>
                    </a:cubicBezTo>
                    <a:cubicBezTo>
                      <a:pt x="102" y="72"/>
                      <a:pt x="99" y="73"/>
                      <a:pt x="96" y="74"/>
                    </a:cubicBezTo>
                    <a:cubicBezTo>
                      <a:pt x="88" y="76"/>
                      <a:pt x="82" y="81"/>
                      <a:pt x="79" y="88"/>
                    </a:cubicBezTo>
                    <a:cubicBezTo>
                      <a:pt x="77" y="92"/>
                      <a:pt x="76" y="98"/>
                      <a:pt x="78" y="103"/>
                    </a:cubicBezTo>
                    <a:cubicBezTo>
                      <a:pt x="81" y="111"/>
                      <a:pt x="90" y="116"/>
                      <a:pt x="100" y="116"/>
                    </a:cubicBezTo>
                    <a:cubicBezTo>
                      <a:pt x="104" y="116"/>
                      <a:pt x="107" y="115"/>
                      <a:pt x="110" y="114"/>
                    </a:cubicBezTo>
                    <a:cubicBezTo>
                      <a:pt x="118" y="112"/>
                      <a:pt x="124" y="107"/>
                      <a:pt x="127" y="100"/>
                    </a:cubicBezTo>
                    <a:cubicBezTo>
                      <a:pt x="128" y="98"/>
                      <a:pt x="129" y="95"/>
                      <a:pt x="129" y="92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6"/>
                      <a:pt x="128" y="3"/>
                      <a:pt x="126" y="2"/>
                    </a:cubicBezTo>
                    <a:close/>
                    <a:moveTo>
                      <a:pt x="32" y="119"/>
                    </a:moveTo>
                    <a:cubicBezTo>
                      <a:pt x="22" y="122"/>
                      <a:pt x="12" y="119"/>
                      <a:pt x="10" y="112"/>
                    </a:cubicBezTo>
                    <a:cubicBezTo>
                      <a:pt x="7" y="105"/>
                      <a:pt x="13" y="96"/>
                      <a:pt x="22" y="93"/>
                    </a:cubicBezTo>
                    <a:cubicBezTo>
                      <a:pt x="32" y="90"/>
                      <a:pt x="42" y="93"/>
                      <a:pt x="44" y="100"/>
                    </a:cubicBezTo>
                    <a:cubicBezTo>
                      <a:pt x="47" y="107"/>
                      <a:pt x="41" y="116"/>
                      <a:pt x="32" y="119"/>
                    </a:cubicBezTo>
                    <a:close/>
                    <a:moveTo>
                      <a:pt x="108" y="107"/>
                    </a:moveTo>
                    <a:cubicBezTo>
                      <a:pt x="98" y="110"/>
                      <a:pt x="88" y="107"/>
                      <a:pt x="85" y="100"/>
                    </a:cubicBezTo>
                    <a:cubicBezTo>
                      <a:pt x="83" y="93"/>
                      <a:pt x="88" y="84"/>
                      <a:pt x="98" y="81"/>
                    </a:cubicBezTo>
                    <a:cubicBezTo>
                      <a:pt x="108" y="78"/>
                      <a:pt x="118" y="81"/>
                      <a:pt x="120" y="88"/>
                    </a:cubicBezTo>
                    <a:cubicBezTo>
                      <a:pt x="123" y="95"/>
                      <a:pt x="117" y="104"/>
                      <a:pt x="108" y="107"/>
                    </a:cubicBezTo>
                    <a:close/>
                    <a:moveTo>
                      <a:pt x="121" y="20"/>
                    </a:move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16"/>
                      <a:pt x="121" y="16"/>
                      <a:pt x="121" y="16"/>
                    </a:cubicBezTo>
                    <a:lnTo>
                      <a:pt x="121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defTabSz="513715">
                  <a:defRPr/>
                </a:pPr>
                <a:endParaRPr lang="id-ID" sz="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3" name="Group 27">
                <a:extLst>
                  <a:ext uri="{FF2B5EF4-FFF2-40B4-BE49-F238E27FC236}">
                    <a16:creationId xmlns:a16="http://schemas.microsoft.com/office/drawing/2014/main" id="{C5BE0E30-F0A5-04CB-97E1-B91B720A6891}"/>
                  </a:ext>
                </a:extLst>
              </p:cNvPr>
              <p:cNvGrpSpPr/>
              <p:nvPr/>
            </p:nvGrpSpPr>
            <p:grpSpPr>
              <a:xfrm>
                <a:off x="8355201" y="767514"/>
                <a:ext cx="422275" cy="482600"/>
                <a:chOff x="2041525" y="3035301"/>
                <a:chExt cx="422275" cy="482600"/>
              </a:xfrm>
              <a:solidFill>
                <a:schemeClr val="bg1"/>
              </a:solidFill>
            </p:grpSpPr>
            <p:sp>
              <p:nvSpPr>
                <p:cNvPr id="76" name="Freeform 61">
                  <a:extLst>
                    <a:ext uri="{FF2B5EF4-FFF2-40B4-BE49-F238E27FC236}">
                      <a16:creationId xmlns:a16="http://schemas.microsoft.com/office/drawing/2014/main" id="{23A347C5-C1EA-BEF8-BCF3-1226059F4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41525" y="3035301"/>
                  <a:ext cx="422275" cy="482600"/>
                </a:xfrm>
                <a:custGeom>
                  <a:avLst/>
                  <a:gdLst>
                    <a:gd name="T0" fmla="*/ 56 w 112"/>
                    <a:gd name="T1" fmla="*/ 0 h 128"/>
                    <a:gd name="T2" fmla="*/ 0 w 112"/>
                    <a:gd name="T3" fmla="*/ 26 h 128"/>
                    <a:gd name="T4" fmla="*/ 0 w 112"/>
                    <a:gd name="T5" fmla="*/ 102 h 128"/>
                    <a:gd name="T6" fmla="*/ 56 w 112"/>
                    <a:gd name="T7" fmla="*/ 128 h 128"/>
                    <a:gd name="T8" fmla="*/ 112 w 112"/>
                    <a:gd name="T9" fmla="*/ 102 h 128"/>
                    <a:gd name="T10" fmla="*/ 112 w 112"/>
                    <a:gd name="T11" fmla="*/ 26 h 128"/>
                    <a:gd name="T12" fmla="*/ 56 w 112"/>
                    <a:gd name="T13" fmla="*/ 0 h 128"/>
                    <a:gd name="T14" fmla="*/ 104 w 112"/>
                    <a:gd name="T15" fmla="*/ 102 h 128"/>
                    <a:gd name="T16" fmla="*/ 56 w 112"/>
                    <a:gd name="T17" fmla="*/ 120 h 128"/>
                    <a:gd name="T18" fmla="*/ 8 w 112"/>
                    <a:gd name="T19" fmla="*/ 102 h 128"/>
                    <a:gd name="T20" fmla="*/ 8 w 112"/>
                    <a:gd name="T21" fmla="*/ 87 h 128"/>
                    <a:gd name="T22" fmla="*/ 56 w 112"/>
                    <a:gd name="T23" fmla="*/ 100 h 128"/>
                    <a:gd name="T24" fmla="*/ 104 w 112"/>
                    <a:gd name="T25" fmla="*/ 87 h 128"/>
                    <a:gd name="T26" fmla="*/ 104 w 112"/>
                    <a:gd name="T27" fmla="*/ 102 h 128"/>
                    <a:gd name="T28" fmla="*/ 104 w 112"/>
                    <a:gd name="T29" fmla="*/ 78 h 128"/>
                    <a:gd name="T30" fmla="*/ 104 w 112"/>
                    <a:gd name="T31" fmla="*/ 78 h 128"/>
                    <a:gd name="T32" fmla="*/ 104 w 112"/>
                    <a:gd name="T33" fmla="*/ 78 h 128"/>
                    <a:gd name="T34" fmla="*/ 56 w 112"/>
                    <a:gd name="T35" fmla="*/ 96 h 128"/>
                    <a:gd name="T36" fmla="*/ 8 w 112"/>
                    <a:gd name="T37" fmla="*/ 78 h 128"/>
                    <a:gd name="T38" fmla="*/ 8 w 112"/>
                    <a:gd name="T39" fmla="*/ 78 h 128"/>
                    <a:gd name="T40" fmla="*/ 8 w 112"/>
                    <a:gd name="T41" fmla="*/ 78 h 128"/>
                    <a:gd name="T42" fmla="*/ 8 w 112"/>
                    <a:gd name="T43" fmla="*/ 63 h 128"/>
                    <a:gd name="T44" fmla="*/ 56 w 112"/>
                    <a:gd name="T45" fmla="*/ 76 h 128"/>
                    <a:gd name="T46" fmla="*/ 104 w 112"/>
                    <a:gd name="T47" fmla="*/ 63 h 128"/>
                    <a:gd name="T48" fmla="*/ 104 w 112"/>
                    <a:gd name="T49" fmla="*/ 78 h 128"/>
                    <a:gd name="T50" fmla="*/ 104 w 112"/>
                    <a:gd name="T51" fmla="*/ 54 h 128"/>
                    <a:gd name="T52" fmla="*/ 104 w 112"/>
                    <a:gd name="T53" fmla="*/ 54 h 128"/>
                    <a:gd name="T54" fmla="*/ 104 w 112"/>
                    <a:gd name="T55" fmla="*/ 54 h 128"/>
                    <a:gd name="T56" fmla="*/ 56 w 112"/>
                    <a:gd name="T57" fmla="*/ 72 h 128"/>
                    <a:gd name="T58" fmla="*/ 8 w 112"/>
                    <a:gd name="T59" fmla="*/ 54 h 128"/>
                    <a:gd name="T60" fmla="*/ 8 w 112"/>
                    <a:gd name="T61" fmla="*/ 54 h 128"/>
                    <a:gd name="T62" fmla="*/ 8 w 112"/>
                    <a:gd name="T63" fmla="*/ 54 h 128"/>
                    <a:gd name="T64" fmla="*/ 8 w 112"/>
                    <a:gd name="T65" fmla="*/ 40 h 128"/>
                    <a:gd name="T66" fmla="*/ 56 w 112"/>
                    <a:gd name="T67" fmla="*/ 52 h 128"/>
                    <a:gd name="T68" fmla="*/ 104 w 112"/>
                    <a:gd name="T69" fmla="*/ 40 h 128"/>
                    <a:gd name="T70" fmla="*/ 104 w 112"/>
                    <a:gd name="T71" fmla="*/ 54 h 128"/>
                    <a:gd name="T72" fmla="*/ 56 w 112"/>
                    <a:gd name="T73" fmla="*/ 44 h 128"/>
                    <a:gd name="T74" fmla="*/ 8 w 112"/>
                    <a:gd name="T75" fmla="*/ 26 h 128"/>
                    <a:gd name="T76" fmla="*/ 56 w 112"/>
                    <a:gd name="T77" fmla="*/ 8 h 128"/>
                    <a:gd name="T78" fmla="*/ 104 w 112"/>
                    <a:gd name="T79" fmla="*/ 26 h 128"/>
                    <a:gd name="T80" fmla="*/ 56 w 112"/>
                    <a:gd name="T81" fmla="*/ 4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28">
                      <a:moveTo>
                        <a:pt x="56" y="0"/>
                      </a:moveTo>
                      <a:cubicBezTo>
                        <a:pt x="29" y="0"/>
                        <a:pt x="0" y="8"/>
                        <a:pt x="0" y="26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20"/>
                        <a:pt x="29" y="128"/>
                        <a:pt x="56" y="128"/>
                      </a:cubicBezTo>
                      <a:cubicBezTo>
                        <a:pt x="83" y="128"/>
                        <a:pt x="112" y="120"/>
                        <a:pt x="112" y="102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12" y="8"/>
                        <a:pt x="83" y="0"/>
                        <a:pt x="56" y="0"/>
                      </a:cubicBezTo>
                      <a:close/>
                      <a:moveTo>
                        <a:pt x="104" y="102"/>
                      </a:moveTo>
                      <a:cubicBezTo>
                        <a:pt x="104" y="112"/>
                        <a:pt x="83" y="120"/>
                        <a:pt x="56" y="120"/>
                      </a:cubicBezTo>
                      <a:cubicBezTo>
                        <a:pt x="29" y="120"/>
                        <a:pt x="8" y="112"/>
                        <a:pt x="8" y="102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6" y="96"/>
                        <a:pt x="36" y="100"/>
                        <a:pt x="56" y="100"/>
                      </a:cubicBezTo>
                      <a:cubicBezTo>
                        <a:pt x="76" y="100"/>
                        <a:pt x="96" y="96"/>
                        <a:pt x="104" y="87"/>
                      </a:cubicBezTo>
                      <a:lnTo>
                        <a:pt x="104" y="102"/>
                      </a:lnTo>
                      <a:close/>
                      <a:moveTo>
                        <a:pt x="104" y="78"/>
                      </a:move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88"/>
                        <a:pt x="83" y="96"/>
                        <a:pt x="56" y="96"/>
                      </a:cubicBezTo>
                      <a:cubicBezTo>
                        <a:pt x="29" y="96"/>
                        <a:pt x="8" y="8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16" y="72"/>
                        <a:pt x="36" y="76"/>
                        <a:pt x="56" y="76"/>
                      </a:cubicBezTo>
                      <a:cubicBezTo>
                        <a:pt x="76" y="76"/>
                        <a:pt x="96" y="72"/>
                        <a:pt x="104" y="63"/>
                      </a:cubicBezTo>
                      <a:lnTo>
                        <a:pt x="104" y="78"/>
                      </a:lnTo>
                      <a:close/>
                      <a:moveTo>
                        <a:pt x="104" y="54"/>
                      </a:move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64"/>
                        <a:pt x="83" y="72"/>
                        <a:pt x="56" y="72"/>
                      </a:cubicBezTo>
                      <a:cubicBezTo>
                        <a:pt x="29" y="72"/>
                        <a:pt x="8" y="6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8" y="48"/>
                        <a:pt x="38" y="52"/>
                        <a:pt x="56" y="52"/>
                      </a:cubicBezTo>
                      <a:cubicBezTo>
                        <a:pt x="74" y="52"/>
                        <a:pt x="94" y="48"/>
                        <a:pt x="104" y="40"/>
                      </a:cubicBezTo>
                      <a:lnTo>
                        <a:pt x="104" y="54"/>
                      </a:lnTo>
                      <a:close/>
                      <a:moveTo>
                        <a:pt x="56" y="44"/>
                      </a:moveTo>
                      <a:cubicBezTo>
                        <a:pt x="29" y="44"/>
                        <a:pt x="8" y="36"/>
                        <a:pt x="8" y="26"/>
                      </a:cubicBezTo>
                      <a:cubicBezTo>
                        <a:pt x="8" y="16"/>
                        <a:pt x="29" y="8"/>
                        <a:pt x="56" y="8"/>
                      </a:cubicBezTo>
                      <a:cubicBezTo>
                        <a:pt x="83" y="8"/>
                        <a:pt x="104" y="16"/>
                        <a:pt x="104" y="26"/>
                      </a:cubicBezTo>
                      <a:cubicBezTo>
                        <a:pt x="104" y="36"/>
                        <a:pt x="83" y="44"/>
                        <a:pt x="56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Oval 62">
                  <a:extLst>
                    <a:ext uri="{FF2B5EF4-FFF2-40B4-BE49-F238E27FC236}">
                      <a16:creationId xmlns:a16="http://schemas.microsoft.com/office/drawing/2014/main" id="{A0319133-FA55-63BF-2F00-840744C9D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3313" y="3411538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Oval 63">
                  <a:extLst>
                    <a:ext uri="{FF2B5EF4-FFF2-40B4-BE49-F238E27FC236}">
                      <a16:creationId xmlns:a16="http://schemas.microsoft.com/office/drawing/2014/main" id="{AA789A0E-3FD4-44B8-048E-C3D5872EE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3313" y="332105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Oval 64">
                  <a:extLst>
                    <a:ext uri="{FF2B5EF4-FFF2-40B4-BE49-F238E27FC236}">
                      <a16:creationId xmlns:a16="http://schemas.microsoft.com/office/drawing/2014/main" id="{762015A4-2026-B40C-BBD3-1314E24C4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3313" y="323056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4" name="Group 28">
                <a:extLst>
                  <a:ext uri="{FF2B5EF4-FFF2-40B4-BE49-F238E27FC236}">
                    <a16:creationId xmlns:a16="http://schemas.microsoft.com/office/drawing/2014/main" id="{5E858A1A-5AA1-37CC-7CCF-1788D817A03A}"/>
                  </a:ext>
                </a:extLst>
              </p:cNvPr>
              <p:cNvGrpSpPr/>
              <p:nvPr/>
            </p:nvGrpSpPr>
            <p:grpSpPr>
              <a:xfrm>
                <a:off x="10224381" y="3967559"/>
                <a:ext cx="488950" cy="482600"/>
                <a:chOff x="1044576" y="3035301"/>
                <a:chExt cx="488950" cy="482600"/>
              </a:xfrm>
              <a:solidFill>
                <a:schemeClr val="bg1"/>
              </a:solidFill>
            </p:grpSpPr>
            <p:sp>
              <p:nvSpPr>
                <p:cNvPr id="72" name="Freeform 65">
                  <a:extLst>
                    <a:ext uri="{FF2B5EF4-FFF2-40B4-BE49-F238E27FC236}">
                      <a16:creationId xmlns:a16="http://schemas.microsoft.com/office/drawing/2014/main" id="{5EB984D0-992F-5C98-7B40-DD1C459C43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4576" y="3035301"/>
                  <a:ext cx="488950" cy="48260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Freeform 66">
                  <a:extLst>
                    <a:ext uri="{FF2B5EF4-FFF2-40B4-BE49-F238E27FC236}">
                      <a16:creationId xmlns:a16="http://schemas.microsoft.com/office/drawing/2014/main" id="{AB51F252-4BF4-CF39-C14D-53E27649F3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2375" y="3205163"/>
                  <a:ext cx="131762" cy="134938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Freeform 67">
                  <a:extLst>
                    <a:ext uri="{FF2B5EF4-FFF2-40B4-BE49-F238E27FC236}">
                      <a16:creationId xmlns:a16="http://schemas.microsoft.com/office/drawing/2014/main" id="{30787507-639C-DFB7-A268-829D36A02B46}"/>
                    </a:ext>
                  </a:extLst>
                </p:cNvPr>
                <p:cNvSpPr/>
                <p:nvPr/>
              </p:nvSpPr>
              <p:spPr bwMode="auto">
                <a:xfrm>
                  <a:off x="1211263" y="3367088"/>
                  <a:ext cx="71437" cy="79375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Freeform 68">
                  <a:extLst>
                    <a:ext uri="{FF2B5EF4-FFF2-40B4-BE49-F238E27FC236}">
                      <a16:creationId xmlns:a16="http://schemas.microsoft.com/office/drawing/2014/main" id="{70E7BC4A-1758-1F9C-0799-9F1404EE262D}"/>
                    </a:ext>
                  </a:extLst>
                </p:cNvPr>
                <p:cNvSpPr/>
                <p:nvPr/>
              </p:nvSpPr>
              <p:spPr bwMode="auto">
                <a:xfrm>
                  <a:off x="1296988" y="3111501"/>
                  <a:ext cx="74612" cy="77788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5" name="Group 29">
                <a:extLst>
                  <a:ext uri="{FF2B5EF4-FFF2-40B4-BE49-F238E27FC236}">
                    <a16:creationId xmlns:a16="http://schemas.microsoft.com/office/drawing/2014/main" id="{168967CB-DC8C-9940-065E-4B22B3115F1C}"/>
                  </a:ext>
                </a:extLst>
              </p:cNvPr>
              <p:cNvGrpSpPr/>
              <p:nvPr/>
            </p:nvGrpSpPr>
            <p:grpSpPr>
              <a:xfrm>
                <a:off x="7197315" y="3405112"/>
                <a:ext cx="331787" cy="482600"/>
                <a:chOff x="4029075" y="2071688"/>
                <a:chExt cx="331787" cy="482600"/>
              </a:xfrm>
              <a:solidFill>
                <a:schemeClr val="bg1"/>
              </a:solidFill>
            </p:grpSpPr>
            <p:sp>
              <p:nvSpPr>
                <p:cNvPr id="63" name="Oval 69">
                  <a:extLst>
                    <a:ext uri="{FF2B5EF4-FFF2-40B4-BE49-F238E27FC236}">
                      <a16:creationId xmlns:a16="http://schemas.microsoft.com/office/drawing/2014/main" id="{D0E5AC41-0B34-9542-C257-58CA200BE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4013" y="220821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Oval 70">
                  <a:extLst>
                    <a:ext uri="{FF2B5EF4-FFF2-40B4-BE49-F238E27FC236}">
                      <a16:creationId xmlns:a16="http://schemas.microsoft.com/office/drawing/2014/main" id="{6E037E5C-0F68-A771-3DED-7E358358B1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4013" y="2389188"/>
                  <a:ext cx="30162" cy="285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Oval 71">
                  <a:extLst>
                    <a:ext uri="{FF2B5EF4-FFF2-40B4-BE49-F238E27FC236}">
                      <a16:creationId xmlns:a16="http://schemas.microsoft.com/office/drawing/2014/main" id="{EEFF288F-6D27-CC12-3598-593E9032F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3525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Oval 72">
                  <a:extLst>
                    <a:ext uri="{FF2B5EF4-FFF2-40B4-BE49-F238E27FC236}">
                      <a16:creationId xmlns:a16="http://schemas.microsoft.com/office/drawing/2014/main" id="{D3D3E8DC-2ADD-64E5-EA07-0CBA20508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4500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Freeform 73">
                  <a:extLst>
                    <a:ext uri="{FF2B5EF4-FFF2-40B4-BE49-F238E27FC236}">
                      <a16:creationId xmlns:a16="http://schemas.microsoft.com/office/drawing/2014/main" id="{F1157149-4C8C-77BC-E72B-BE37975BB883}"/>
                    </a:ext>
                  </a:extLst>
                </p:cNvPr>
                <p:cNvSpPr/>
                <p:nvPr/>
              </p:nvSpPr>
              <p:spPr bwMode="auto">
                <a:xfrm>
                  <a:off x="4100513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Freeform 74">
                  <a:extLst>
                    <a:ext uri="{FF2B5EF4-FFF2-40B4-BE49-F238E27FC236}">
                      <a16:creationId xmlns:a16="http://schemas.microsoft.com/office/drawing/2014/main" id="{1307A79C-631E-2DA3-B586-801DC1E5B162}"/>
                    </a:ext>
                  </a:extLst>
                </p:cNvPr>
                <p:cNvSpPr/>
                <p:nvPr/>
              </p:nvSpPr>
              <p:spPr bwMode="auto">
                <a:xfrm>
                  <a:off x="4100513" y="2233613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Freeform 75">
                  <a:extLst>
                    <a:ext uri="{FF2B5EF4-FFF2-40B4-BE49-F238E27FC236}">
                      <a16:creationId xmlns:a16="http://schemas.microsoft.com/office/drawing/2014/main" id="{2FFF1EE5-E4D8-8A23-ACA4-7CAE1D86F103}"/>
                    </a:ext>
                  </a:extLst>
                </p:cNvPr>
                <p:cNvSpPr/>
                <p:nvPr/>
              </p:nvSpPr>
              <p:spPr bwMode="auto">
                <a:xfrm>
                  <a:off x="4229100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Freeform 76">
                  <a:extLst>
                    <a:ext uri="{FF2B5EF4-FFF2-40B4-BE49-F238E27FC236}">
                      <a16:creationId xmlns:a16="http://schemas.microsoft.com/office/drawing/2014/main" id="{BBBC3E00-87C7-2DA8-1F41-E1AEC376D9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29075" y="2071688"/>
                  <a:ext cx="331787" cy="48260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8 h 128"/>
                    <a:gd name="T6" fmla="*/ 64 w 88"/>
                    <a:gd name="T7" fmla="*/ 7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7 h 128"/>
                    <a:gd name="T14" fmla="*/ 11 w 88"/>
                    <a:gd name="T15" fmla="*/ 37 h 128"/>
                    <a:gd name="T16" fmla="*/ 0 w 88"/>
                    <a:gd name="T17" fmla="*/ 64 h 128"/>
                    <a:gd name="T18" fmla="*/ 10 w 88"/>
                    <a:gd name="T19" fmla="*/ 91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1 h 128"/>
                    <a:gd name="T30" fmla="*/ 79 w 88"/>
                    <a:gd name="T31" fmla="*/ 72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30 h 128"/>
                    <a:gd name="T44" fmla="*/ 40 w 88"/>
                    <a:gd name="T45" fmla="*/ 24 h 128"/>
                    <a:gd name="T46" fmla="*/ 20 w 88"/>
                    <a:gd name="T47" fmla="*/ 30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8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3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3"/>
                        <a:pt x="17" y="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4" y="44"/>
                        <a:pt x="0" y="53"/>
                        <a:pt x="0" y="64"/>
                      </a:cubicBezTo>
                      <a:cubicBezTo>
                        <a:pt x="0" y="74"/>
                        <a:pt x="4" y="84"/>
                        <a:pt x="10" y="91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5"/>
                        <a:pt x="78" y="79"/>
                        <a:pt x="79" y="72"/>
                      </a:cubicBezTo>
                      <a:cubicBezTo>
                        <a:pt x="79" y="72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60"/>
                        <a:pt x="84" y="56"/>
                        <a:pt x="80" y="56"/>
                      </a:cubicBezTo>
                      <a:close/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30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2"/>
                        <a:pt x="33" y="104"/>
                        <a:pt x="40" y="104"/>
                      </a:cubicBezTo>
                      <a:cubicBezTo>
                        <a:pt x="47" y="104"/>
                        <a:pt x="54" y="102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2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2"/>
                        <a:pt x="58" y="96"/>
                        <a:pt x="40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Freeform 77">
                  <a:extLst>
                    <a:ext uri="{FF2B5EF4-FFF2-40B4-BE49-F238E27FC236}">
                      <a16:creationId xmlns:a16="http://schemas.microsoft.com/office/drawing/2014/main" id="{385F1562-EC3B-CD07-6E31-246DCF82414E}"/>
                    </a:ext>
                  </a:extLst>
                </p:cNvPr>
                <p:cNvSpPr/>
                <p:nvPr/>
              </p:nvSpPr>
              <p:spPr bwMode="auto">
                <a:xfrm>
                  <a:off x="4164013" y="2238376"/>
                  <a:ext cx="90487" cy="90488"/>
                </a:xfrm>
                <a:custGeom>
                  <a:avLst/>
                  <a:gdLst>
                    <a:gd name="T0" fmla="*/ 24 w 24"/>
                    <a:gd name="T1" fmla="*/ 0 h 24"/>
                    <a:gd name="T2" fmla="*/ 22 w 24"/>
                    <a:gd name="T3" fmla="*/ 0 h 24"/>
                    <a:gd name="T4" fmla="*/ 1 w 24"/>
                    <a:gd name="T5" fmla="*/ 17 h 24"/>
                    <a:gd name="T6" fmla="*/ 0 w 24"/>
                    <a:gd name="T7" fmla="*/ 20 h 24"/>
                    <a:gd name="T8" fmla="*/ 1 w 24"/>
                    <a:gd name="T9" fmla="*/ 23 h 24"/>
                    <a:gd name="T10" fmla="*/ 4 w 24"/>
                    <a:gd name="T11" fmla="*/ 24 h 24"/>
                    <a:gd name="T12" fmla="*/ 7 w 24"/>
                    <a:gd name="T13" fmla="*/ 23 h 24"/>
                    <a:gd name="T14" fmla="*/ 14 w 24"/>
                    <a:gd name="T15" fmla="*/ 14 h 24"/>
                    <a:gd name="T16" fmla="*/ 24 w 24"/>
                    <a:gd name="T17" fmla="*/ 2 h 24"/>
                    <a:gd name="T18" fmla="*/ 24 w 24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0" y="21"/>
                        <a:pt x="0" y="22"/>
                        <a:pt x="1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6" y="24"/>
                        <a:pt x="7" y="2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6" name="Group 30">
                <a:extLst>
                  <a:ext uri="{FF2B5EF4-FFF2-40B4-BE49-F238E27FC236}">
                    <a16:creationId xmlns:a16="http://schemas.microsoft.com/office/drawing/2014/main" id="{A6892C00-D206-FEBB-1399-81AED423DF93}"/>
                  </a:ext>
                </a:extLst>
              </p:cNvPr>
              <p:cNvGrpSpPr/>
              <p:nvPr/>
            </p:nvGrpSpPr>
            <p:grpSpPr>
              <a:xfrm>
                <a:off x="9012997" y="1679576"/>
                <a:ext cx="482600" cy="452438"/>
                <a:chOff x="2974975" y="2071688"/>
                <a:chExt cx="482600" cy="452438"/>
              </a:xfrm>
              <a:solidFill>
                <a:schemeClr val="bg1"/>
              </a:solidFill>
            </p:grpSpPr>
            <p:sp>
              <p:nvSpPr>
                <p:cNvPr id="54" name="Freeform 78">
                  <a:extLst>
                    <a:ext uri="{FF2B5EF4-FFF2-40B4-BE49-F238E27FC236}">
                      <a16:creationId xmlns:a16="http://schemas.microsoft.com/office/drawing/2014/main" id="{2D17FAFE-0F60-FB8F-AF4E-3E4BE682FF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74975" y="2071688"/>
                  <a:ext cx="482600" cy="452438"/>
                </a:xfrm>
                <a:custGeom>
                  <a:avLst/>
                  <a:gdLst>
                    <a:gd name="T0" fmla="*/ 126 w 128"/>
                    <a:gd name="T1" fmla="*/ 26 h 120"/>
                    <a:gd name="T2" fmla="*/ 102 w 128"/>
                    <a:gd name="T3" fmla="*/ 2 h 120"/>
                    <a:gd name="T4" fmla="*/ 96 w 128"/>
                    <a:gd name="T5" fmla="*/ 0 h 120"/>
                    <a:gd name="T6" fmla="*/ 12 w 128"/>
                    <a:gd name="T7" fmla="*/ 0 h 120"/>
                    <a:gd name="T8" fmla="*/ 0 w 128"/>
                    <a:gd name="T9" fmla="*/ 12 h 120"/>
                    <a:gd name="T10" fmla="*/ 0 w 128"/>
                    <a:gd name="T11" fmla="*/ 108 h 120"/>
                    <a:gd name="T12" fmla="*/ 12 w 128"/>
                    <a:gd name="T13" fmla="*/ 120 h 120"/>
                    <a:gd name="T14" fmla="*/ 116 w 128"/>
                    <a:gd name="T15" fmla="*/ 120 h 120"/>
                    <a:gd name="T16" fmla="*/ 128 w 128"/>
                    <a:gd name="T17" fmla="*/ 108 h 120"/>
                    <a:gd name="T18" fmla="*/ 128 w 128"/>
                    <a:gd name="T19" fmla="*/ 32 h 120"/>
                    <a:gd name="T20" fmla="*/ 126 w 128"/>
                    <a:gd name="T21" fmla="*/ 26 h 120"/>
                    <a:gd name="T22" fmla="*/ 120 w 128"/>
                    <a:gd name="T23" fmla="*/ 108 h 120"/>
                    <a:gd name="T24" fmla="*/ 116 w 128"/>
                    <a:gd name="T25" fmla="*/ 112 h 120"/>
                    <a:gd name="T26" fmla="*/ 12 w 128"/>
                    <a:gd name="T27" fmla="*/ 112 h 120"/>
                    <a:gd name="T28" fmla="*/ 8 w 128"/>
                    <a:gd name="T29" fmla="*/ 108 h 120"/>
                    <a:gd name="T30" fmla="*/ 8 w 128"/>
                    <a:gd name="T31" fmla="*/ 12 h 120"/>
                    <a:gd name="T32" fmla="*/ 12 w 128"/>
                    <a:gd name="T33" fmla="*/ 8 h 120"/>
                    <a:gd name="T34" fmla="*/ 92 w 128"/>
                    <a:gd name="T35" fmla="*/ 8 h 120"/>
                    <a:gd name="T36" fmla="*/ 92 w 128"/>
                    <a:gd name="T37" fmla="*/ 24 h 120"/>
                    <a:gd name="T38" fmla="*/ 92 w 128"/>
                    <a:gd name="T39" fmla="*/ 24 h 120"/>
                    <a:gd name="T40" fmla="*/ 104 w 128"/>
                    <a:gd name="T41" fmla="*/ 36 h 120"/>
                    <a:gd name="T42" fmla="*/ 108 w 128"/>
                    <a:gd name="T43" fmla="*/ 36 h 120"/>
                    <a:gd name="T44" fmla="*/ 120 w 128"/>
                    <a:gd name="T45" fmla="*/ 36 h 120"/>
                    <a:gd name="T46" fmla="*/ 120 w 128"/>
                    <a:gd name="T47" fmla="*/ 108 h 120"/>
                    <a:gd name="T48" fmla="*/ 108 w 128"/>
                    <a:gd name="T49" fmla="*/ 32 h 120"/>
                    <a:gd name="T50" fmla="*/ 104 w 128"/>
                    <a:gd name="T51" fmla="*/ 32 h 120"/>
                    <a:gd name="T52" fmla="*/ 96 w 128"/>
                    <a:gd name="T53" fmla="*/ 24 h 120"/>
                    <a:gd name="T54" fmla="*/ 96 w 128"/>
                    <a:gd name="T55" fmla="*/ 24 h 120"/>
                    <a:gd name="T56" fmla="*/ 96 w 128"/>
                    <a:gd name="T57" fmla="*/ 8 h 120"/>
                    <a:gd name="T58" fmla="*/ 120 w 128"/>
                    <a:gd name="T59" fmla="*/ 32 h 120"/>
                    <a:gd name="T60" fmla="*/ 108 w 128"/>
                    <a:gd name="T61" fmla="*/ 3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8" h="120">
                      <a:moveTo>
                        <a:pt x="126" y="26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0" y="1"/>
                        <a:pt x="98" y="0"/>
                        <a:pt x="96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5"/>
                        <a:pt x="5" y="120"/>
                        <a:pt x="12" y="120"/>
                      </a:cubicBez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23" y="120"/>
                        <a:pt x="128" y="115"/>
                        <a:pt x="128" y="108"/>
                      </a:cubicBezTo>
                      <a:cubicBezTo>
                        <a:pt x="128" y="32"/>
                        <a:pt x="128" y="32"/>
                        <a:pt x="128" y="32"/>
                      </a:cubicBezTo>
                      <a:cubicBezTo>
                        <a:pt x="128" y="30"/>
                        <a:pt x="127" y="28"/>
                        <a:pt x="126" y="26"/>
                      </a:cubicBezTo>
                      <a:close/>
                      <a:moveTo>
                        <a:pt x="120" y="108"/>
                      </a:moveTo>
                      <a:cubicBezTo>
                        <a:pt x="120" y="110"/>
                        <a:pt x="118" y="112"/>
                        <a:pt x="116" y="112"/>
                      </a:cubicBezTo>
                      <a:cubicBezTo>
                        <a:pt x="12" y="112"/>
                        <a:pt x="12" y="112"/>
                        <a:pt x="12" y="112"/>
                      </a:cubicBezTo>
                      <a:cubicBezTo>
                        <a:pt x="10" y="112"/>
                        <a:pt x="8" y="110"/>
                        <a:pt x="8" y="108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31"/>
                        <a:pt x="97" y="36"/>
                        <a:pt x="104" y="36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20" y="36"/>
                        <a:pt x="120" y="36"/>
                        <a:pt x="120" y="36"/>
                      </a:cubicBezTo>
                      <a:lnTo>
                        <a:pt x="120" y="108"/>
                      </a:lnTo>
                      <a:close/>
                      <a:moveTo>
                        <a:pt x="108" y="32"/>
                      </a:move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0" y="32"/>
                        <a:pt x="96" y="28"/>
                        <a:pt x="96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lnTo>
                        <a:pt x="10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Freeform 79">
                  <a:extLst>
                    <a:ext uri="{FF2B5EF4-FFF2-40B4-BE49-F238E27FC236}">
                      <a16:creationId xmlns:a16="http://schemas.microsoft.com/office/drawing/2014/main" id="{17A0B46F-B0E3-B21A-B4C0-FE80E4A247B4}"/>
                    </a:ext>
                  </a:extLst>
                </p:cNvPr>
                <p:cNvSpPr/>
                <p:nvPr/>
              </p:nvSpPr>
              <p:spPr bwMode="auto">
                <a:xfrm>
                  <a:off x="3200400" y="2162176"/>
                  <a:ext cx="90487" cy="15875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80">
                  <a:extLst>
                    <a:ext uri="{FF2B5EF4-FFF2-40B4-BE49-F238E27FC236}">
                      <a16:creationId xmlns:a16="http://schemas.microsoft.com/office/drawing/2014/main" id="{95102561-E127-29D5-E196-9FEB22A5A8F1}"/>
                    </a:ext>
                  </a:extLst>
                </p:cNvPr>
                <p:cNvSpPr/>
                <p:nvPr/>
              </p:nvSpPr>
              <p:spPr bwMode="auto">
                <a:xfrm>
                  <a:off x="3200400" y="2208213"/>
                  <a:ext cx="90487" cy="14288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Freeform 81">
                  <a:extLst>
                    <a:ext uri="{FF2B5EF4-FFF2-40B4-BE49-F238E27FC236}">
                      <a16:creationId xmlns:a16="http://schemas.microsoft.com/office/drawing/2014/main" id="{6B75B573-FDF3-D68F-6F36-A4C34D2A2FBA}"/>
                    </a:ext>
                  </a:extLst>
                </p:cNvPr>
                <p:cNvSpPr/>
                <p:nvPr/>
              </p:nvSpPr>
              <p:spPr bwMode="auto">
                <a:xfrm>
                  <a:off x="3200400" y="2252663"/>
                  <a:ext cx="196850" cy="15875"/>
                </a:xfrm>
                <a:custGeom>
                  <a:avLst/>
                  <a:gdLst>
                    <a:gd name="T0" fmla="*/ 0 w 52"/>
                    <a:gd name="T1" fmla="*/ 2 h 4"/>
                    <a:gd name="T2" fmla="*/ 2 w 52"/>
                    <a:gd name="T3" fmla="*/ 4 h 4"/>
                    <a:gd name="T4" fmla="*/ 50 w 52"/>
                    <a:gd name="T5" fmla="*/ 4 h 4"/>
                    <a:gd name="T6" fmla="*/ 52 w 52"/>
                    <a:gd name="T7" fmla="*/ 2 h 4"/>
                    <a:gd name="T8" fmla="*/ 50 w 52"/>
                    <a:gd name="T9" fmla="*/ 0 h 4"/>
                    <a:gd name="T10" fmla="*/ 2 w 52"/>
                    <a:gd name="T11" fmla="*/ 0 h 4"/>
                    <a:gd name="T12" fmla="*/ 0 w 52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">
                      <a:moveTo>
                        <a:pt x="0" y="2"/>
                      </a:move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1" y="4"/>
                        <a:pt x="52" y="3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Freeform 82">
                  <a:extLst>
                    <a:ext uri="{FF2B5EF4-FFF2-40B4-BE49-F238E27FC236}">
                      <a16:creationId xmlns:a16="http://schemas.microsoft.com/office/drawing/2014/main" id="{0954A4E0-2D47-2A8B-785E-C1E7C67894CE}"/>
                    </a:ext>
                  </a:extLst>
                </p:cNvPr>
                <p:cNvSpPr/>
                <p:nvPr/>
              </p:nvSpPr>
              <p:spPr bwMode="auto">
                <a:xfrm>
                  <a:off x="3035300" y="2343151"/>
                  <a:ext cx="361950" cy="15875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Freeform 83">
                  <a:extLst>
                    <a:ext uri="{FF2B5EF4-FFF2-40B4-BE49-F238E27FC236}">
                      <a16:creationId xmlns:a16="http://schemas.microsoft.com/office/drawing/2014/main" id="{D91E4EA0-25A9-442D-1DC7-B76F112C1710}"/>
                    </a:ext>
                  </a:extLst>
                </p:cNvPr>
                <p:cNvSpPr/>
                <p:nvPr/>
              </p:nvSpPr>
              <p:spPr bwMode="auto">
                <a:xfrm>
                  <a:off x="3035300" y="238918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Freeform 84">
                  <a:extLst>
                    <a:ext uri="{FF2B5EF4-FFF2-40B4-BE49-F238E27FC236}">
                      <a16:creationId xmlns:a16="http://schemas.microsoft.com/office/drawing/2014/main" id="{85CAEB8C-5705-30D7-245B-51BF6D0FF16D}"/>
                    </a:ext>
                  </a:extLst>
                </p:cNvPr>
                <p:cNvSpPr/>
                <p:nvPr/>
              </p:nvSpPr>
              <p:spPr bwMode="auto">
                <a:xfrm>
                  <a:off x="3035300" y="243363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Freeform 85">
                  <a:extLst>
                    <a:ext uri="{FF2B5EF4-FFF2-40B4-BE49-F238E27FC236}">
                      <a16:creationId xmlns:a16="http://schemas.microsoft.com/office/drawing/2014/main" id="{552CFB3C-148A-6E44-14D3-836FC07FEE6E}"/>
                    </a:ext>
                  </a:extLst>
                </p:cNvPr>
                <p:cNvSpPr/>
                <p:nvPr/>
              </p:nvSpPr>
              <p:spPr bwMode="auto">
                <a:xfrm>
                  <a:off x="3035300" y="2298701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Freeform 86">
                  <a:extLst>
                    <a:ext uri="{FF2B5EF4-FFF2-40B4-BE49-F238E27FC236}">
                      <a16:creationId xmlns:a16="http://schemas.microsoft.com/office/drawing/2014/main" id="{C32B5C0E-5184-C739-64DB-203427F2A2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35300" y="2147888"/>
                  <a:ext cx="134937" cy="120650"/>
                </a:xfrm>
                <a:custGeom>
                  <a:avLst/>
                  <a:gdLst>
                    <a:gd name="T0" fmla="*/ 4 w 36"/>
                    <a:gd name="T1" fmla="*/ 32 h 32"/>
                    <a:gd name="T2" fmla="*/ 32 w 36"/>
                    <a:gd name="T3" fmla="*/ 32 h 32"/>
                    <a:gd name="T4" fmla="*/ 36 w 36"/>
                    <a:gd name="T5" fmla="*/ 28 h 32"/>
                    <a:gd name="T6" fmla="*/ 36 w 36"/>
                    <a:gd name="T7" fmla="*/ 4 h 32"/>
                    <a:gd name="T8" fmla="*/ 32 w 36"/>
                    <a:gd name="T9" fmla="*/ 0 h 32"/>
                    <a:gd name="T10" fmla="*/ 4 w 36"/>
                    <a:gd name="T11" fmla="*/ 0 h 32"/>
                    <a:gd name="T12" fmla="*/ 0 w 36"/>
                    <a:gd name="T13" fmla="*/ 4 h 32"/>
                    <a:gd name="T14" fmla="*/ 0 w 36"/>
                    <a:gd name="T15" fmla="*/ 28 h 32"/>
                    <a:gd name="T16" fmla="*/ 4 w 36"/>
                    <a:gd name="T17" fmla="*/ 32 h 32"/>
                    <a:gd name="T18" fmla="*/ 8 w 36"/>
                    <a:gd name="T19" fmla="*/ 8 h 32"/>
                    <a:gd name="T20" fmla="*/ 28 w 36"/>
                    <a:gd name="T21" fmla="*/ 8 h 32"/>
                    <a:gd name="T22" fmla="*/ 28 w 36"/>
                    <a:gd name="T23" fmla="*/ 24 h 32"/>
                    <a:gd name="T24" fmla="*/ 8 w 36"/>
                    <a:gd name="T25" fmla="*/ 24 h 32"/>
                    <a:gd name="T26" fmla="*/ 8 w 36"/>
                    <a:gd name="T27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2">
                      <a:moveTo>
                        <a:pt x="4" y="32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4" y="32"/>
                        <a:pt x="36" y="30"/>
                        <a:pt x="36" y="28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7" name="Group 31">
                <a:extLst>
                  <a:ext uri="{FF2B5EF4-FFF2-40B4-BE49-F238E27FC236}">
                    <a16:creationId xmlns:a16="http://schemas.microsoft.com/office/drawing/2014/main" id="{4259EEE4-D5E5-1C12-C060-9C8F6C3B8D12}"/>
                  </a:ext>
                </a:extLst>
              </p:cNvPr>
              <p:cNvGrpSpPr/>
              <p:nvPr/>
            </p:nvGrpSpPr>
            <p:grpSpPr>
              <a:xfrm>
                <a:off x="9983081" y="717253"/>
                <a:ext cx="450850" cy="482600"/>
                <a:chOff x="2027238" y="2071688"/>
                <a:chExt cx="450850" cy="482600"/>
              </a:xfrm>
              <a:solidFill>
                <a:schemeClr val="bg1"/>
              </a:solidFill>
            </p:grpSpPr>
            <p:sp>
              <p:nvSpPr>
                <p:cNvPr id="51" name="Freeform 87">
                  <a:extLst>
                    <a:ext uri="{FF2B5EF4-FFF2-40B4-BE49-F238E27FC236}">
                      <a16:creationId xmlns:a16="http://schemas.microsoft.com/office/drawing/2014/main" id="{4191AA49-01E8-D94C-B984-1047141B63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7238" y="2071688"/>
                  <a:ext cx="450850" cy="482600"/>
                </a:xfrm>
                <a:custGeom>
                  <a:avLst/>
                  <a:gdLst>
                    <a:gd name="T0" fmla="*/ 104 w 120"/>
                    <a:gd name="T1" fmla="*/ 0 h 128"/>
                    <a:gd name="T2" fmla="*/ 16 w 120"/>
                    <a:gd name="T3" fmla="*/ 0 h 128"/>
                    <a:gd name="T4" fmla="*/ 0 w 120"/>
                    <a:gd name="T5" fmla="*/ 16 h 128"/>
                    <a:gd name="T6" fmla="*/ 0 w 120"/>
                    <a:gd name="T7" fmla="*/ 112 h 128"/>
                    <a:gd name="T8" fmla="*/ 16 w 120"/>
                    <a:gd name="T9" fmla="*/ 128 h 128"/>
                    <a:gd name="T10" fmla="*/ 104 w 120"/>
                    <a:gd name="T11" fmla="*/ 128 h 128"/>
                    <a:gd name="T12" fmla="*/ 120 w 120"/>
                    <a:gd name="T13" fmla="*/ 112 h 128"/>
                    <a:gd name="T14" fmla="*/ 120 w 120"/>
                    <a:gd name="T15" fmla="*/ 16 h 128"/>
                    <a:gd name="T16" fmla="*/ 104 w 120"/>
                    <a:gd name="T17" fmla="*/ 0 h 128"/>
                    <a:gd name="T18" fmla="*/ 112 w 120"/>
                    <a:gd name="T19" fmla="*/ 112 h 128"/>
                    <a:gd name="T20" fmla="*/ 104 w 120"/>
                    <a:gd name="T21" fmla="*/ 120 h 128"/>
                    <a:gd name="T22" fmla="*/ 16 w 120"/>
                    <a:gd name="T23" fmla="*/ 120 h 128"/>
                    <a:gd name="T24" fmla="*/ 8 w 120"/>
                    <a:gd name="T25" fmla="*/ 112 h 128"/>
                    <a:gd name="T26" fmla="*/ 8 w 120"/>
                    <a:gd name="T27" fmla="*/ 16 h 128"/>
                    <a:gd name="T28" fmla="*/ 16 w 120"/>
                    <a:gd name="T29" fmla="*/ 8 h 128"/>
                    <a:gd name="T30" fmla="*/ 104 w 120"/>
                    <a:gd name="T31" fmla="*/ 8 h 128"/>
                    <a:gd name="T32" fmla="*/ 112 w 120"/>
                    <a:gd name="T33" fmla="*/ 16 h 128"/>
                    <a:gd name="T34" fmla="*/ 112 w 120"/>
                    <a:gd name="T35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Freeform 88">
                  <a:extLst>
                    <a:ext uri="{FF2B5EF4-FFF2-40B4-BE49-F238E27FC236}">
                      <a16:creationId xmlns:a16="http://schemas.microsoft.com/office/drawing/2014/main" id="{C478E624-4E1A-AB66-E607-D1185D365A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87563" y="2132013"/>
                  <a:ext cx="330200" cy="301625"/>
                </a:xfrm>
                <a:custGeom>
                  <a:avLst/>
                  <a:gdLst>
                    <a:gd name="T0" fmla="*/ 84 w 88"/>
                    <a:gd name="T1" fmla="*/ 0 h 80"/>
                    <a:gd name="T2" fmla="*/ 4 w 88"/>
                    <a:gd name="T3" fmla="*/ 0 h 80"/>
                    <a:gd name="T4" fmla="*/ 0 w 88"/>
                    <a:gd name="T5" fmla="*/ 4 h 80"/>
                    <a:gd name="T6" fmla="*/ 0 w 88"/>
                    <a:gd name="T7" fmla="*/ 76 h 80"/>
                    <a:gd name="T8" fmla="*/ 4 w 88"/>
                    <a:gd name="T9" fmla="*/ 80 h 80"/>
                    <a:gd name="T10" fmla="*/ 84 w 88"/>
                    <a:gd name="T11" fmla="*/ 80 h 80"/>
                    <a:gd name="T12" fmla="*/ 88 w 88"/>
                    <a:gd name="T13" fmla="*/ 76 h 80"/>
                    <a:gd name="T14" fmla="*/ 88 w 88"/>
                    <a:gd name="T15" fmla="*/ 4 h 80"/>
                    <a:gd name="T16" fmla="*/ 84 w 88"/>
                    <a:gd name="T17" fmla="*/ 0 h 80"/>
                    <a:gd name="T18" fmla="*/ 84 w 88"/>
                    <a:gd name="T19" fmla="*/ 4 h 80"/>
                    <a:gd name="T20" fmla="*/ 84 w 88"/>
                    <a:gd name="T21" fmla="*/ 59 h 80"/>
                    <a:gd name="T22" fmla="*/ 71 w 88"/>
                    <a:gd name="T23" fmla="*/ 45 h 80"/>
                    <a:gd name="T24" fmla="*/ 68 w 88"/>
                    <a:gd name="T25" fmla="*/ 44 h 80"/>
                    <a:gd name="T26" fmla="*/ 65 w 88"/>
                    <a:gd name="T27" fmla="*/ 45 h 80"/>
                    <a:gd name="T28" fmla="*/ 55 w 88"/>
                    <a:gd name="T29" fmla="*/ 57 h 80"/>
                    <a:gd name="T30" fmla="*/ 23 w 88"/>
                    <a:gd name="T31" fmla="*/ 21 h 80"/>
                    <a:gd name="T32" fmla="*/ 20 w 88"/>
                    <a:gd name="T33" fmla="*/ 20 h 80"/>
                    <a:gd name="T34" fmla="*/ 17 w 88"/>
                    <a:gd name="T35" fmla="*/ 21 h 80"/>
                    <a:gd name="T36" fmla="*/ 4 w 88"/>
                    <a:gd name="T37" fmla="*/ 36 h 80"/>
                    <a:gd name="T38" fmla="*/ 4 w 88"/>
                    <a:gd name="T39" fmla="*/ 4 h 80"/>
                    <a:gd name="T40" fmla="*/ 84 w 88"/>
                    <a:gd name="T41" fmla="*/ 4 h 80"/>
                    <a:gd name="T42" fmla="*/ 4 w 88"/>
                    <a:gd name="T43" fmla="*/ 42 h 80"/>
                    <a:gd name="T44" fmla="*/ 20 w 88"/>
                    <a:gd name="T45" fmla="*/ 24 h 80"/>
                    <a:gd name="T46" fmla="*/ 52 w 88"/>
                    <a:gd name="T47" fmla="*/ 61 h 80"/>
                    <a:gd name="T48" fmla="*/ 55 w 88"/>
                    <a:gd name="T49" fmla="*/ 63 h 80"/>
                    <a:gd name="T50" fmla="*/ 66 w 88"/>
                    <a:gd name="T51" fmla="*/ 76 h 80"/>
                    <a:gd name="T52" fmla="*/ 4 w 88"/>
                    <a:gd name="T53" fmla="*/ 76 h 80"/>
                    <a:gd name="T54" fmla="*/ 4 w 88"/>
                    <a:gd name="T55" fmla="*/ 42 h 80"/>
                    <a:gd name="T56" fmla="*/ 71 w 88"/>
                    <a:gd name="T57" fmla="*/ 76 h 80"/>
                    <a:gd name="T58" fmla="*/ 57 w 88"/>
                    <a:gd name="T59" fmla="*/ 60 h 80"/>
                    <a:gd name="T60" fmla="*/ 68 w 88"/>
                    <a:gd name="T61" fmla="*/ 48 h 80"/>
                    <a:gd name="T62" fmla="*/ 84 w 88"/>
                    <a:gd name="T63" fmla="*/ 66 h 80"/>
                    <a:gd name="T64" fmla="*/ 84 w 88"/>
                    <a:gd name="T65" fmla="*/ 76 h 80"/>
                    <a:gd name="T66" fmla="*/ 71 w 88"/>
                    <a:gd name="T67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 89">
                  <a:extLst>
                    <a:ext uri="{FF2B5EF4-FFF2-40B4-BE49-F238E27FC236}">
                      <a16:creationId xmlns:a16="http://schemas.microsoft.com/office/drawing/2014/main" id="{AD835E76-AFA2-FA59-2095-786142119B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68538" y="2178051"/>
                  <a:ext cx="88900" cy="90488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2 h 24"/>
                    <a:gd name="T4" fmla="*/ 12 w 24"/>
                    <a:gd name="T5" fmla="*/ 0 h 24"/>
                    <a:gd name="T6" fmla="*/ 0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4 h 24"/>
                    <a:gd name="T12" fmla="*/ 20 w 24"/>
                    <a:gd name="T13" fmla="*/ 12 h 24"/>
                    <a:gd name="T14" fmla="*/ 12 w 24"/>
                    <a:gd name="T15" fmla="*/ 20 h 24"/>
                    <a:gd name="T16" fmla="*/ 4 w 24"/>
                    <a:gd name="T17" fmla="*/ 12 h 24"/>
                    <a:gd name="T18" fmla="*/ 12 w 24"/>
                    <a:gd name="T19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8" name="Group 32">
                <a:extLst>
                  <a:ext uri="{FF2B5EF4-FFF2-40B4-BE49-F238E27FC236}">
                    <a16:creationId xmlns:a16="http://schemas.microsoft.com/office/drawing/2014/main" id="{5023E732-4C55-FA5B-6A64-81BC1F6DC5D3}"/>
                  </a:ext>
                </a:extLst>
              </p:cNvPr>
              <p:cNvGrpSpPr/>
              <p:nvPr/>
            </p:nvGrpSpPr>
            <p:grpSpPr>
              <a:xfrm>
                <a:off x="10091435" y="2775575"/>
                <a:ext cx="481012" cy="482600"/>
                <a:chOff x="1049338" y="2071688"/>
                <a:chExt cx="481012" cy="482600"/>
              </a:xfrm>
              <a:solidFill>
                <a:schemeClr val="bg1"/>
              </a:solidFill>
            </p:grpSpPr>
            <p:sp>
              <p:nvSpPr>
                <p:cNvPr id="49" name="Freeform 90">
                  <a:extLst>
                    <a:ext uri="{FF2B5EF4-FFF2-40B4-BE49-F238E27FC236}">
                      <a16:creationId xmlns:a16="http://schemas.microsoft.com/office/drawing/2014/main" id="{836482F8-A754-A419-4A02-54C075AAF5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9338" y="2071688"/>
                  <a:ext cx="481012" cy="482600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91">
                  <a:extLst>
                    <a:ext uri="{FF2B5EF4-FFF2-40B4-BE49-F238E27FC236}">
                      <a16:creationId xmlns:a16="http://schemas.microsoft.com/office/drawing/2014/main" id="{33C7D2C7-4735-726F-8E9D-2D33D68164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3788" y="2463801"/>
                  <a:ext cx="44450" cy="44450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513715">
                    <a:defRPr/>
                  </a:pPr>
                  <a:endParaRPr lang="id-ID" sz="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97" name="Group 84">
            <a:extLst>
              <a:ext uri="{FF2B5EF4-FFF2-40B4-BE49-F238E27FC236}">
                <a16:creationId xmlns:a16="http://schemas.microsoft.com/office/drawing/2014/main" id="{16A56EA5-194C-0C61-0DA1-147CA7674D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9633" y="2844319"/>
            <a:ext cx="324121" cy="323765"/>
            <a:chOff x="7275513" y="5302250"/>
            <a:chExt cx="1012825" cy="1012825"/>
          </a:xfrm>
          <a:solidFill>
            <a:srgbClr val="4F71D6"/>
          </a:solidFill>
        </p:grpSpPr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265DC221-A358-F797-F74E-01194A6841B4}"/>
                </a:ext>
              </a:extLst>
            </p:cNvPr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AD2E5999-6561-1341-A286-F4EDF0A51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Group 92">
            <a:extLst>
              <a:ext uri="{FF2B5EF4-FFF2-40B4-BE49-F238E27FC236}">
                <a16:creationId xmlns:a16="http://schemas.microsoft.com/office/drawing/2014/main" id="{C59F2684-D793-0AD5-EBDE-818F43E13D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9632" y="3548764"/>
            <a:ext cx="324088" cy="324302"/>
            <a:chOff x="4427538" y="3192463"/>
            <a:chExt cx="823913" cy="825500"/>
          </a:xfrm>
          <a:solidFill>
            <a:srgbClr val="D61E88"/>
          </a:solidFill>
        </p:grpSpPr>
        <p:sp>
          <p:nvSpPr>
            <p:cNvPr id="101" name="Oval 23">
              <a:extLst>
                <a:ext uri="{FF2B5EF4-FFF2-40B4-BE49-F238E27FC236}">
                  <a16:creationId xmlns:a16="http://schemas.microsoft.com/office/drawing/2014/main" id="{CE00E3C3-8F89-0473-7C45-A0717E18C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Rectangle 24">
              <a:extLst>
                <a:ext uri="{FF2B5EF4-FFF2-40B4-BE49-F238E27FC236}">
                  <a16:creationId xmlns:a16="http://schemas.microsoft.com/office/drawing/2014/main" id="{4EEACB5F-1097-56AB-8B10-7E2AD533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BB081C0E-3955-F32F-08D0-CCD173139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26">
              <a:extLst>
                <a:ext uri="{FF2B5EF4-FFF2-40B4-BE49-F238E27FC236}">
                  <a16:creationId xmlns:a16="http://schemas.microsoft.com/office/drawing/2014/main" id="{0A53D13F-9B85-46CB-5189-C62200FB1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27">
              <a:extLst>
                <a:ext uri="{FF2B5EF4-FFF2-40B4-BE49-F238E27FC236}">
                  <a16:creationId xmlns:a16="http://schemas.microsoft.com/office/drawing/2014/main" id="{CF7A1F61-BD8D-65EB-510B-1B8F31AC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6" name="Freeform 31">
            <a:extLst>
              <a:ext uri="{FF2B5EF4-FFF2-40B4-BE49-F238E27FC236}">
                <a16:creationId xmlns:a16="http://schemas.microsoft.com/office/drawing/2014/main" id="{25C48160-64B9-B1C1-7E25-EA5450B667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76183" y="2819169"/>
            <a:ext cx="323858" cy="324702"/>
          </a:xfrm>
          <a:custGeom>
            <a:avLst/>
            <a:gdLst>
              <a:gd name="T0" fmla="*/ 2147483647 w 280"/>
              <a:gd name="T1" fmla="*/ 0 h 280"/>
              <a:gd name="T2" fmla="*/ 0 w 280"/>
              <a:gd name="T3" fmla="*/ 2147483647 h 280"/>
              <a:gd name="T4" fmla="*/ 2147483647 w 280"/>
              <a:gd name="T5" fmla="*/ 2147483647 h 280"/>
              <a:gd name="T6" fmla="*/ 2147483647 w 280"/>
              <a:gd name="T7" fmla="*/ 2147483647 h 280"/>
              <a:gd name="T8" fmla="*/ 2147483647 w 280"/>
              <a:gd name="T9" fmla="*/ 0 h 280"/>
              <a:gd name="T10" fmla="*/ 2147483647 w 280"/>
              <a:gd name="T11" fmla="*/ 2147483647 h 280"/>
              <a:gd name="T12" fmla="*/ 2147483647 w 280"/>
              <a:gd name="T13" fmla="*/ 2147483647 h 280"/>
              <a:gd name="T14" fmla="*/ 2147483647 w 280"/>
              <a:gd name="T15" fmla="*/ 2147483647 h 280"/>
              <a:gd name="T16" fmla="*/ 2147483647 w 280"/>
              <a:gd name="T17" fmla="*/ 2147483647 h 280"/>
              <a:gd name="T18" fmla="*/ 2147483647 w 280"/>
              <a:gd name="T19" fmla="*/ 2147483647 h 280"/>
              <a:gd name="T20" fmla="*/ 2147483647 w 280"/>
              <a:gd name="T21" fmla="*/ 2147483647 h 280"/>
              <a:gd name="T22" fmla="*/ 2147483647 w 280"/>
              <a:gd name="T23" fmla="*/ 2147483647 h 280"/>
              <a:gd name="T24" fmla="*/ 2147483647 w 280"/>
              <a:gd name="T25" fmla="*/ 2147483647 h 280"/>
              <a:gd name="T26" fmla="*/ 2147483647 w 280"/>
              <a:gd name="T27" fmla="*/ 2147483647 h 280"/>
              <a:gd name="T28" fmla="*/ 2147483647 w 280"/>
              <a:gd name="T29" fmla="*/ 2147483647 h 280"/>
              <a:gd name="T30" fmla="*/ 2147483647 w 280"/>
              <a:gd name="T31" fmla="*/ 2147483647 h 280"/>
              <a:gd name="T32" fmla="*/ 2147483647 w 280"/>
              <a:gd name="T33" fmla="*/ 2147483647 h 280"/>
              <a:gd name="T34" fmla="*/ 2147483647 w 280"/>
              <a:gd name="T35" fmla="*/ 2147483647 h 280"/>
              <a:gd name="T36" fmla="*/ 2147483647 w 280"/>
              <a:gd name="T37" fmla="*/ 2147483647 h 280"/>
              <a:gd name="T38" fmla="*/ 2147483647 w 280"/>
              <a:gd name="T39" fmla="*/ 2147483647 h 280"/>
              <a:gd name="T40" fmla="*/ 2147483647 w 280"/>
              <a:gd name="T41" fmla="*/ 2147483647 h 280"/>
              <a:gd name="T42" fmla="*/ 2147483647 w 280"/>
              <a:gd name="T43" fmla="*/ 2147483647 h 280"/>
              <a:gd name="T44" fmla="*/ 2147483647 w 280"/>
              <a:gd name="T45" fmla="*/ 2147483647 h 280"/>
              <a:gd name="T46" fmla="*/ 2147483647 w 280"/>
              <a:gd name="T47" fmla="*/ 2147483647 h 280"/>
              <a:gd name="T48" fmla="*/ 2147483647 w 280"/>
              <a:gd name="T49" fmla="*/ 2147483647 h 280"/>
              <a:gd name="T50" fmla="*/ 2147483647 w 280"/>
              <a:gd name="T51" fmla="*/ 2147483647 h 280"/>
              <a:gd name="T52" fmla="*/ 2147483647 w 280"/>
              <a:gd name="T53" fmla="*/ 2147483647 h 280"/>
              <a:gd name="T54" fmla="*/ 2147483647 w 280"/>
              <a:gd name="T55" fmla="*/ 2147483647 h 280"/>
              <a:gd name="T56" fmla="*/ 2147483647 w 280"/>
              <a:gd name="T57" fmla="*/ 2147483647 h 280"/>
              <a:gd name="T58" fmla="*/ 2147483647 w 280"/>
              <a:gd name="T59" fmla="*/ 2147483647 h 280"/>
              <a:gd name="T60" fmla="*/ 2147483647 w 280"/>
              <a:gd name="T61" fmla="*/ 2147483647 h 280"/>
              <a:gd name="T62" fmla="*/ 2147483647 w 280"/>
              <a:gd name="T63" fmla="*/ 2147483647 h 280"/>
              <a:gd name="T64" fmla="*/ 2147483647 w 280"/>
              <a:gd name="T65" fmla="*/ 2147483647 h 280"/>
              <a:gd name="T66" fmla="*/ 2147483647 w 280"/>
              <a:gd name="T67" fmla="*/ 2147483647 h 280"/>
              <a:gd name="T68" fmla="*/ 2147483647 w 280"/>
              <a:gd name="T69" fmla="*/ 2147483647 h 280"/>
              <a:gd name="T70" fmla="*/ 2147483647 w 280"/>
              <a:gd name="T71" fmla="*/ 2147483647 h 280"/>
              <a:gd name="T72" fmla="*/ 2147483647 w 280"/>
              <a:gd name="T73" fmla="*/ 2147483647 h 280"/>
              <a:gd name="T74" fmla="*/ 2147483647 w 280"/>
              <a:gd name="T75" fmla="*/ 2147483647 h 280"/>
              <a:gd name="T76" fmla="*/ 2147483647 w 280"/>
              <a:gd name="T77" fmla="*/ 2147483647 h 280"/>
              <a:gd name="T78" fmla="*/ 2147483647 w 280"/>
              <a:gd name="T79" fmla="*/ 2147483647 h 280"/>
              <a:gd name="T80" fmla="*/ 2147483647 w 280"/>
              <a:gd name="T81" fmla="*/ 2147483647 h 280"/>
              <a:gd name="T82" fmla="*/ 2147483647 w 280"/>
              <a:gd name="T83" fmla="*/ 2147483647 h 280"/>
              <a:gd name="T84" fmla="*/ 2147483647 w 280"/>
              <a:gd name="T85" fmla="*/ 2147483647 h 280"/>
              <a:gd name="T86" fmla="*/ 2147483647 w 280"/>
              <a:gd name="T87" fmla="*/ 2147483647 h 280"/>
              <a:gd name="T88" fmla="*/ 2147483647 w 280"/>
              <a:gd name="T89" fmla="*/ 2147483647 h 280"/>
              <a:gd name="T90" fmla="*/ 2147483647 w 280"/>
              <a:gd name="T91" fmla="*/ 2147483647 h 280"/>
              <a:gd name="T92" fmla="*/ 2147483647 w 280"/>
              <a:gd name="T93" fmla="*/ 2147483647 h 280"/>
              <a:gd name="T94" fmla="*/ 2147483647 w 280"/>
              <a:gd name="T95" fmla="*/ 2147483647 h 280"/>
              <a:gd name="T96" fmla="*/ 2147483647 w 280"/>
              <a:gd name="T97" fmla="*/ 2147483647 h 280"/>
              <a:gd name="T98" fmla="*/ 2147483647 w 280"/>
              <a:gd name="T99" fmla="*/ 2147483647 h 280"/>
              <a:gd name="T100" fmla="*/ 2147483647 w 280"/>
              <a:gd name="T101" fmla="*/ 2147483647 h 280"/>
              <a:gd name="T102" fmla="*/ 2147483647 w 280"/>
              <a:gd name="T103" fmla="*/ 2147483647 h 280"/>
              <a:gd name="T104" fmla="*/ 2147483647 w 280"/>
              <a:gd name="T105" fmla="*/ 2147483647 h 280"/>
              <a:gd name="T106" fmla="*/ 2147483647 w 280"/>
              <a:gd name="T107" fmla="*/ 2147483647 h 280"/>
              <a:gd name="T108" fmla="*/ 2147483647 w 280"/>
              <a:gd name="T109" fmla="*/ 2147483647 h 280"/>
              <a:gd name="T110" fmla="*/ 2147483647 w 280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0"/>
              <a:gd name="T169" fmla="*/ 0 h 280"/>
              <a:gd name="T170" fmla="*/ 280 w 280"/>
              <a:gd name="T171" fmla="*/ 280 h 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D61E88"/>
          </a:solidFill>
          <a:ln>
            <a:noFill/>
          </a:ln>
        </p:spPr>
        <p:txBody>
          <a:bodyPr lIns="51435" tIns="25718" rIns="51435" bIns="25718"/>
          <a:lstStyle/>
          <a:p>
            <a:endParaRPr lang="zh-CN" altLang="en-US">
              <a:solidFill>
                <a:srgbClr val="5497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Freeform 45">
            <a:extLst>
              <a:ext uri="{FF2B5EF4-FFF2-40B4-BE49-F238E27FC236}">
                <a16:creationId xmlns:a16="http://schemas.microsoft.com/office/drawing/2014/main" id="{5CBCE1D9-948D-48A7-C0F6-F85FD5402A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76184" y="3579862"/>
            <a:ext cx="323892" cy="32385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4F71D6"/>
          </a:solidFill>
          <a:ln>
            <a:noFill/>
          </a:ln>
        </p:spPr>
        <p:txBody>
          <a:bodyPr lIns="51435" tIns="25718" rIns="51435" bIns="25718"/>
          <a:lstStyle/>
          <a:p>
            <a:pPr defTabSz="513715">
              <a:defRPr/>
            </a:pPr>
            <a:endParaRPr lang="id-ID" sz="500">
              <a:solidFill>
                <a:srgbClr val="5497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B5A6FD86-E0CD-883E-DCFF-2786C481A3B1}"/>
              </a:ext>
            </a:extLst>
          </p:cNvPr>
          <p:cNvSpPr/>
          <p:nvPr/>
        </p:nvSpPr>
        <p:spPr>
          <a:xfrm>
            <a:off x="1604630" y="2796609"/>
            <a:ext cx="1574790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4F71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完善的培训体系</a:t>
            </a: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4079EA5E-C45F-BBFD-2E2E-CE1000233060}"/>
              </a:ext>
            </a:extLst>
          </p:cNvPr>
          <p:cNvSpPr/>
          <p:nvPr/>
        </p:nvSpPr>
        <p:spPr>
          <a:xfrm>
            <a:off x="3825354" y="2791315"/>
            <a:ext cx="9592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D61E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社会保险</a:t>
            </a: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E16BEDA3-4174-B630-D73D-BE7BC746ED71}"/>
              </a:ext>
            </a:extLst>
          </p:cNvPr>
          <p:cNvSpPr/>
          <p:nvPr/>
        </p:nvSpPr>
        <p:spPr>
          <a:xfrm>
            <a:off x="1604630" y="3507854"/>
            <a:ext cx="1369606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D61E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内部晋升机制</a:t>
            </a: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9F5CD75A-655F-8C76-BB0B-7C3F743B5C3F}"/>
              </a:ext>
            </a:extLst>
          </p:cNvPr>
          <p:cNvSpPr/>
          <p:nvPr/>
        </p:nvSpPr>
        <p:spPr>
          <a:xfrm>
            <a:off x="3825354" y="3579862"/>
            <a:ext cx="9592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4F71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弹性福利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6728266B-8C5C-0E24-2380-A34FCB984642}"/>
              </a:ext>
            </a:extLst>
          </p:cNvPr>
          <p:cNvSpPr/>
          <p:nvPr/>
        </p:nvSpPr>
        <p:spPr>
          <a:xfrm>
            <a:off x="1604630" y="3137563"/>
            <a:ext cx="1707238" cy="2551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入职后有完善的培训机制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DB9DC390-8873-4578-105C-71EE180DA63D}"/>
              </a:ext>
            </a:extLst>
          </p:cNvPr>
          <p:cNvSpPr/>
          <p:nvPr/>
        </p:nvSpPr>
        <p:spPr>
          <a:xfrm>
            <a:off x="3825354" y="3157800"/>
            <a:ext cx="2157874" cy="2551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缴纳五险一金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B4FADC76-A827-A21C-DFF3-4BF1661A7307}"/>
              </a:ext>
            </a:extLst>
          </p:cNvPr>
          <p:cNvSpPr/>
          <p:nvPr/>
        </p:nvSpPr>
        <p:spPr>
          <a:xfrm>
            <a:off x="1475656" y="3867894"/>
            <a:ext cx="2053249" cy="6614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应届生入职有完善的内部晋升机会，比如实习生、专员、工程师等等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11441F87-3722-DDCB-8531-BE5A2E2BF16B}"/>
              </a:ext>
            </a:extLst>
          </p:cNvPr>
          <p:cNvSpPr/>
          <p:nvPr/>
        </p:nvSpPr>
        <p:spPr>
          <a:xfrm>
            <a:off x="3779912" y="3939902"/>
            <a:ext cx="1481072" cy="6614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生日会 、即时激励、、建设文化室（体育活动场所）</a:t>
            </a: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2844F4F2-EF82-F547-CFF9-443D05D88828}"/>
              </a:ext>
            </a:extLst>
          </p:cNvPr>
          <p:cNvGrpSpPr/>
          <p:nvPr/>
        </p:nvGrpSpPr>
        <p:grpSpPr>
          <a:xfrm>
            <a:off x="1979712" y="1779662"/>
            <a:ext cx="315698" cy="430957"/>
            <a:chOff x="5433376" y="607668"/>
            <a:chExt cx="674791" cy="674791"/>
          </a:xfrm>
        </p:grpSpPr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599ACF5D-79D6-44AB-7EA7-8DDDF1465F16}"/>
                </a:ext>
              </a:extLst>
            </p:cNvPr>
            <p:cNvGrpSpPr/>
            <p:nvPr/>
          </p:nvGrpSpPr>
          <p:grpSpPr>
            <a:xfrm>
              <a:off x="5433376" y="607668"/>
              <a:ext cx="674791" cy="67479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9" name="同心圆 86">
                <a:extLst>
                  <a:ext uri="{FF2B5EF4-FFF2-40B4-BE49-F238E27FC236}">
                    <a16:creationId xmlns:a16="http://schemas.microsoft.com/office/drawing/2014/main" id="{064408EA-B856-CE31-433E-9B5FD0086A59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AF3CAC57-B466-5F72-0FE2-37BABCA54A1C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8" name="Freeform 168">
              <a:extLst>
                <a:ext uri="{FF2B5EF4-FFF2-40B4-BE49-F238E27FC236}">
                  <a16:creationId xmlns:a16="http://schemas.microsoft.com/office/drawing/2014/main" id="{34DA5C4A-C109-E9DA-AD37-DA9929F4765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5562519" y="781790"/>
              <a:ext cx="381357" cy="326545"/>
            </a:xfrm>
            <a:custGeom>
              <a:avLst/>
              <a:gdLst>
                <a:gd name="T0" fmla="*/ 96767825 w 94"/>
                <a:gd name="T1" fmla="*/ 454124000 h 81"/>
                <a:gd name="T2" fmla="*/ 1112844741 w 94"/>
                <a:gd name="T3" fmla="*/ 454124000 h 81"/>
                <a:gd name="T4" fmla="*/ 1209612566 w 94"/>
                <a:gd name="T5" fmla="*/ 382418667 h 81"/>
                <a:gd name="T6" fmla="*/ 1766034936 w 94"/>
                <a:gd name="T7" fmla="*/ 0 h 81"/>
                <a:gd name="T8" fmla="*/ 1766034936 w 94"/>
                <a:gd name="T9" fmla="*/ 788739111 h 81"/>
                <a:gd name="T10" fmla="*/ 1766034936 w 94"/>
                <a:gd name="T11" fmla="*/ 1577483111 h 81"/>
                <a:gd name="T12" fmla="*/ 1209612566 w 94"/>
                <a:gd name="T13" fmla="*/ 1171162667 h 81"/>
                <a:gd name="T14" fmla="*/ 1112844741 w 94"/>
                <a:gd name="T15" fmla="*/ 1123359111 h 81"/>
                <a:gd name="T16" fmla="*/ 798346851 w 94"/>
                <a:gd name="T17" fmla="*/ 1123359111 h 81"/>
                <a:gd name="T18" fmla="*/ 967693004 w 94"/>
                <a:gd name="T19" fmla="*/ 1673085333 h 81"/>
                <a:gd name="T20" fmla="*/ 1088650325 w 94"/>
                <a:gd name="T21" fmla="*/ 1673085333 h 81"/>
                <a:gd name="T22" fmla="*/ 1088650325 w 94"/>
                <a:gd name="T23" fmla="*/ 1936000000 h 81"/>
                <a:gd name="T24" fmla="*/ 1040266413 w 94"/>
                <a:gd name="T25" fmla="*/ 1936000000 h 81"/>
                <a:gd name="T26" fmla="*/ 508038458 w 94"/>
                <a:gd name="T27" fmla="*/ 1936000000 h 81"/>
                <a:gd name="T28" fmla="*/ 266113977 w 94"/>
                <a:gd name="T29" fmla="*/ 1123359111 h 81"/>
                <a:gd name="T30" fmla="*/ 96767825 w 94"/>
                <a:gd name="T31" fmla="*/ 1123359111 h 81"/>
                <a:gd name="T32" fmla="*/ 96767825 w 94"/>
                <a:gd name="T33" fmla="*/ 454124000 h 81"/>
                <a:gd name="T34" fmla="*/ 2104727241 w 94"/>
                <a:gd name="T35" fmla="*/ 549726222 h 81"/>
                <a:gd name="T36" fmla="*/ 2147483647 w 94"/>
                <a:gd name="T37" fmla="*/ 788739111 h 81"/>
                <a:gd name="T38" fmla="*/ 2104727241 w 94"/>
                <a:gd name="T39" fmla="*/ 1027752000 h 81"/>
                <a:gd name="T40" fmla="*/ 2104727241 w 94"/>
                <a:gd name="T41" fmla="*/ 1577483111 h 81"/>
                <a:gd name="T42" fmla="*/ 1886997176 w 94"/>
                <a:gd name="T43" fmla="*/ 1577483111 h 81"/>
                <a:gd name="T44" fmla="*/ 1886997176 w 94"/>
                <a:gd name="T45" fmla="*/ 0 h 81"/>
                <a:gd name="T46" fmla="*/ 2104727241 w 94"/>
                <a:gd name="T47" fmla="*/ 0 h 81"/>
                <a:gd name="T48" fmla="*/ 2104727241 w 94"/>
                <a:gd name="T49" fmla="*/ 549726222 h 81"/>
                <a:gd name="T50" fmla="*/ 1112844741 w 94"/>
                <a:gd name="T51" fmla="*/ 1171162667 h 81"/>
                <a:gd name="T52" fmla="*/ 895114676 w 94"/>
                <a:gd name="T53" fmla="*/ 1171162667 h 81"/>
                <a:gd name="T54" fmla="*/ 967693004 w 94"/>
                <a:gd name="T55" fmla="*/ 1457974222 h 81"/>
                <a:gd name="T56" fmla="*/ 1040266413 w 94"/>
                <a:gd name="T57" fmla="*/ 1457974222 h 81"/>
                <a:gd name="T58" fmla="*/ 1040266413 w 94"/>
                <a:gd name="T59" fmla="*/ 1362372000 h 81"/>
                <a:gd name="T60" fmla="*/ 1112844741 w 94"/>
                <a:gd name="T61" fmla="*/ 1171162667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4F71D6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17E6C12D-8593-7D7C-0560-E572FA3F539D}"/>
              </a:ext>
            </a:extLst>
          </p:cNvPr>
          <p:cNvSpPr/>
          <p:nvPr/>
        </p:nvSpPr>
        <p:spPr>
          <a:xfrm>
            <a:off x="1907704" y="2211710"/>
            <a:ext cx="2664296" cy="4583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出差、通讯、交通、住房、餐补、节日慰问补贴、慰问金、首车购车补贴等</a:t>
            </a: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81336347-F5C7-63D3-DFFB-25A1657B2B7D}"/>
              </a:ext>
            </a:extLst>
          </p:cNvPr>
          <p:cNvSpPr/>
          <p:nvPr/>
        </p:nvSpPr>
        <p:spPr>
          <a:xfrm>
            <a:off x="2339752" y="1896239"/>
            <a:ext cx="9592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D61E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津贴补助</a:t>
            </a:r>
          </a:p>
        </p:txBody>
      </p:sp>
      <p:pic>
        <p:nvPicPr>
          <p:cNvPr id="124" name="图片 123" descr="岱洛 最终logo--四季花25">
            <a:extLst>
              <a:ext uri="{FF2B5EF4-FFF2-40B4-BE49-F238E27FC236}">
                <a16:creationId xmlns:a16="http://schemas.microsoft.com/office/drawing/2014/main" id="{61CBD1A7-0CB7-8A51-CAED-F8E62A00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5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5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35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85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35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21" grpId="0"/>
      <p:bldP spid="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PT素材\气球2.png">
            <a:extLst>
              <a:ext uri="{FF2B5EF4-FFF2-40B4-BE49-F238E27FC236}">
                <a16:creationId xmlns:a16="http://schemas.microsoft.com/office/drawing/2014/main" id="{0048E344-D870-E56E-38CF-EDE35442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5" y="350365"/>
            <a:ext cx="6648854" cy="37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PPT素材\气球3.png">
            <a:extLst>
              <a:ext uri="{FF2B5EF4-FFF2-40B4-BE49-F238E27FC236}">
                <a16:creationId xmlns:a16="http://schemas.microsoft.com/office/drawing/2014/main" id="{20DCA860-79CF-8E7A-7F86-2390E031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81" y="139970"/>
            <a:ext cx="209498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E1D45-5C4D-5AFA-1BFD-B27BC181E5EB}"/>
              </a:ext>
            </a:extLst>
          </p:cNvPr>
          <p:cNvCxnSpPr>
            <a:cxnSpLocks/>
          </p:cNvCxnSpPr>
          <p:nvPr/>
        </p:nvCxnSpPr>
        <p:spPr>
          <a:xfrm>
            <a:off x="107504" y="3482851"/>
            <a:ext cx="8280920" cy="25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45">
            <a:extLst>
              <a:ext uri="{FF2B5EF4-FFF2-40B4-BE49-F238E27FC236}">
                <a16:creationId xmlns:a16="http://schemas.microsoft.com/office/drawing/2014/main" id="{5D4CEC35-52E2-AA91-7D51-7F0A25C61A8E}"/>
              </a:ext>
            </a:extLst>
          </p:cNvPr>
          <p:cNvSpPr/>
          <p:nvPr/>
        </p:nvSpPr>
        <p:spPr>
          <a:xfrm>
            <a:off x="1851998" y="2948271"/>
            <a:ext cx="1524220" cy="327192"/>
          </a:xfrm>
          <a:prstGeom prst="roundRect">
            <a:avLst>
              <a:gd name="adj" fmla="val 12535"/>
            </a:avLst>
          </a:prstGeom>
          <a:solidFill>
            <a:srgbClr val="D61E88"/>
          </a:soli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46">
            <a:extLst>
              <a:ext uri="{FF2B5EF4-FFF2-40B4-BE49-F238E27FC236}">
                <a16:creationId xmlns:a16="http://schemas.microsoft.com/office/drawing/2014/main" id="{86E441E6-914C-04FA-A4DB-F18EA74D0E2E}"/>
              </a:ext>
            </a:extLst>
          </p:cNvPr>
          <p:cNvSpPr/>
          <p:nvPr/>
        </p:nvSpPr>
        <p:spPr>
          <a:xfrm>
            <a:off x="3679155" y="2948270"/>
            <a:ext cx="1106686" cy="353188"/>
          </a:xfrm>
          <a:prstGeom prst="roundRect">
            <a:avLst>
              <a:gd name="adj" fmla="val 12535"/>
            </a:avLst>
          </a:prstGeom>
          <a:solidFill>
            <a:srgbClr val="4F71D6"/>
          </a:soli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47">
            <a:extLst>
              <a:ext uri="{FF2B5EF4-FFF2-40B4-BE49-F238E27FC236}">
                <a16:creationId xmlns:a16="http://schemas.microsoft.com/office/drawing/2014/main" id="{723F83AE-B161-F55A-B5E5-8D09F9B9FF02}"/>
              </a:ext>
            </a:extLst>
          </p:cNvPr>
          <p:cNvSpPr/>
          <p:nvPr/>
        </p:nvSpPr>
        <p:spPr>
          <a:xfrm>
            <a:off x="5306740" y="2948270"/>
            <a:ext cx="1106686" cy="353188"/>
          </a:xfrm>
          <a:prstGeom prst="roundRect">
            <a:avLst>
              <a:gd name="adj" fmla="val 12535"/>
            </a:avLst>
          </a:prstGeom>
          <a:solidFill>
            <a:srgbClr val="D61E88"/>
          </a:soli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48">
            <a:extLst>
              <a:ext uri="{FF2B5EF4-FFF2-40B4-BE49-F238E27FC236}">
                <a16:creationId xmlns:a16="http://schemas.microsoft.com/office/drawing/2014/main" id="{2202B19B-0F81-D4B7-78D8-D5D5B402CF5B}"/>
              </a:ext>
            </a:extLst>
          </p:cNvPr>
          <p:cNvSpPr/>
          <p:nvPr/>
        </p:nvSpPr>
        <p:spPr>
          <a:xfrm>
            <a:off x="333363" y="2948270"/>
            <a:ext cx="1106686" cy="353188"/>
          </a:xfrm>
          <a:prstGeom prst="roundRect">
            <a:avLst>
              <a:gd name="adj" fmla="val 12535"/>
            </a:avLst>
          </a:prstGeom>
          <a:solidFill>
            <a:srgbClr val="4F71D6"/>
          </a:soli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C78F9DE-5B7D-5C65-CC78-D257FA3AA979}"/>
              </a:ext>
            </a:extLst>
          </p:cNvPr>
          <p:cNvGrpSpPr/>
          <p:nvPr/>
        </p:nvGrpSpPr>
        <p:grpSpPr bwMode="auto">
          <a:xfrm>
            <a:off x="1717799" y="2106736"/>
            <a:ext cx="1918097" cy="681038"/>
            <a:chOff x="32596" y="-42080"/>
            <a:chExt cx="2636520" cy="1447800"/>
          </a:xfrm>
        </p:grpSpPr>
        <p:sp>
          <p:nvSpPr>
            <p:cNvPr id="14" name="任意多边形 69">
              <a:extLst>
                <a:ext uri="{FF2B5EF4-FFF2-40B4-BE49-F238E27FC236}">
                  <a16:creationId xmlns:a16="http://schemas.microsoft.com/office/drawing/2014/main" id="{C00FA3B1-720F-46E9-6BDA-18153B71C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6" y="-4208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E8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B7BFB584-06B5-9DC2-262C-C083A453E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95" y="320422"/>
              <a:ext cx="2230360" cy="80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技术品质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828971F-5435-7CCF-D656-788458D4C2B1}"/>
              </a:ext>
            </a:extLst>
          </p:cNvPr>
          <p:cNvGrpSpPr/>
          <p:nvPr/>
        </p:nvGrpSpPr>
        <p:grpSpPr bwMode="auto">
          <a:xfrm>
            <a:off x="91505" y="2110994"/>
            <a:ext cx="1918097" cy="681038"/>
            <a:chOff x="0" y="0"/>
            <a:chExt cx="2636520" cy="1447800"/>
          </a:xfrm>
        </p:grpSpPr>
        <p:sp>
          <p:nvSpPr>
            <p:cNvPr id="17" name="任意多边形 67">
              <a:extLst>
                <a:ext uri="{FF2B5EF4-FFF2-40B4-BE49-F238E27FC236}">
                  <a16:creationId xmlns:a16="http://schemas.microsoft.com/office/drawing/2014/main" id="{9598DAFA-99B6-1F86-A540-91D69ED2E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71D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25">
              <a:extLst>
                <a:ext uri="{FF2B5EF4-FFF2-40B4-BE49-F238E27FC236}">
                  <a16:creationId xmlns:a16="http://schemas.microsoft.com/office/drawing/2014/main" id="{515F4E06-5D57-D71D-EA83-F45D4F894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39" y="290428"/>
              <a:ext cx="2293960" cy="86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工程师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8ECBED4-E24D-2264-B277-F1598B4AF2B6}"/>
              </a:ext>
            </a:extLst>
          </p:cNvPr>
          <p:cNvGrpSpPr/>
          <p:nvPr/>
        </p:nvGrpSpPr>
        <p:grpSpPr bwMode="auto">
          <a:xfrm>
            <a:off x="4960219" y="2099100"/>
            <a:ext cx="1916906" cy="681038"/>
            <a:chOff x="0" y="0"/>
            <a:chExt cx="2636520" cy="1447800"/>
          </a:xfrm>
        </p:grpSpPr>
        <p:sp>
          <p:nvSpPr>
            <p:cNvPr id="20" name="任意多边形 65">
              <a:extLst>
                <a:ext uri="{FF2B5EF4-FFF2-40B4-BE49-F238E27FC236}">
                  <a16:creationId xmlns:a16="http://schemas.microsoft.com/office/drawing/2014/main" id="{2E5F8C13-CE35-4419-633D-2677C8478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E8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6">
              <a:extLst>
                <a:ext uri="{FF2B5EF4-FFF2-40B4-BE49-F238E27FC236}">
                  <a16:creationId xmlns:a16="http://schemas.microsoft.com/office/drawing/2014/main" id="{DCD14E8A-029E-FA02-01AF-A4954480B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63" y="320422"/>
              <a:ext cx="2230360" cy="80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护士医生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2956F1B-9A22-192A-A9F4-2199796F6A2A}"/>
              </a:ext>
            </a:extLst>
          </p:cNvPr>
          <p:cNvGrpSpPr/>
          <p:nvPr/>
        </p:nvGrpSpPr>
        <p:grpSpPr bwMode="auto">
          <a:xfrm>
            <a:off x="3297858" y="2081733"/>
            <a:ext cx="1918097" cy="681038"/>
            <a:chOff x="0" y="0"/>
            <a:chExt cx="2636520" cy="1447800"/>
          </a:xfrm>
        </p:grpSpPr>
        <p:sp>
          <p:nvSpPr>
            <p:cNvPr id="23" name="任意多边形 63">
              <a:extLst>
                <a:ext uri="{FF2B5EF4-FFF2-40B4-BE49-F238E27FC236}">
                  <a16:creationId xmlns:a16="http://schemas.microsoft.com/office/drawing/2014/main" id="{39647287-0D07-9F90-9EA4-F24960B44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71D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7">
              <a:extLst>
                <a:ext uri="{FF2B5EF4-FFF2-40B4-BE49-F238E27FC236}">
                  <a16:creationId xmlns:a16="http://schemas.microsoft.com/office/drawing/2014/main" id="{7ACBDCE5-D4F6-9F28-A62A-C491BC4F2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19" y="290435"/>
              <a:ext cx="2205655" cy="86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内销外贸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0044E150-4B31-DCD0-A8A6-C4A52DB75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26" y="4544145"/>
            <a:ext cx="7217058" cy="2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我们需要你：工作认真团结，</a:t>
            </a: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</a:rPr>
              <a:t>沟通能力强</a:t>
            </a:r>
            <a:r>
              <a:rPr lang="zh-CN" altLang="zh-CN" sz="1400" b="1" dirty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</a:rPr>
              <a:t>勤奋</a:t>
            </a:r>
            <a:r>
              <a:rPr lang="zh-CN" altLang="zh-CN" sz="1400" b="1" dirty="0">
                <a:solidFill>
                  <a:schemeClr val="accent6">
                    <a:lumMod val="50000"/>
                  </a:schemeClr>
                </a:solidFill>
              </a:rPr>
              <a:t>上进，</a:t>
            </a: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</a:rPr>
              <a:t>吃苦耐劳，责任心强</a:t>
            </a:r>
            <a:endParaRPr lang="zh-CN" altLang="en-US" sz="1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C6E21D9-5C4F-5723-27D9-D0CAA8D35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41" y="2931790"/>
            <a:ext cx="986473" cy="3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 软件、硬件、</a:t>
            </a:r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算法、机械</a:t>
            </a:r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5580F7C-6E1D-CD0A-F1A6-35F04838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45" y="3556735"/>
            <a:ext cx="1217849" cy="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机电一体化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理工科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机械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4D3D5A7-D12B-D517-596B-6F9EFDAA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107" y="2971130"/>
            <a:ext cx="1440111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品管、设计、注册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9AEEC95-0D7A-A606-D181-1D3319DF3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879" y="3540928"/>
            <a:ext cx="1228604" cy="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法学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医疗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理工科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4327F22-0383-A81B-9A55-A4610AE0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719" y="2925262"/>
            <a:ext cx="75403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国内销售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海外销售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A35B736-71E6-7CDC-B152-ECB8B97F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803" y="3540928"/>
            <a:ext cx="1240047" cy="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西班牙语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英语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阿拉伯语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法语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俄语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106D71E-DFD4-6957-2A35-F8EEBBFE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31" y="2971130"/>
            <a:ext cx="1036167" cy="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护理、医生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D2A569C-D9DD-C2EE-56CF-6EF600C1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825" y="3540928"/>
            <a:ext cx="1228603" cy="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护理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口腔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直接连接符 33">
            <a:extLst>
              <a:ext uri="{FF2B5EF4-FFF2-40B4-BE49-F238E27FC236}">
                <a16:creationId xmlns:a16="http://schemas.microsoft.com/office/drawing/2014/main" id="{3D7F70A2-184F-1CE0-1607-05D83185D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5018831"/>
            <a:ext cx="8325887" cy="33787"/>
          </a:xfrm>
          <a:prstGeom prst="line">
            <a:avLst/>
          </a:prstGeom>
          <a:noFill/>
          <a:ln w="6350">
            <a:solidFill>
              <a:srgbClr val="D61E8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223F17B-46F9-4C2C-ED19-727B1D18B4E4}"/>
              </a:ext>
            </a:extLst>
          </p:cNvPr>
          <p:cNvGrpSpPr/>
          <p:nvPr/>
        </p:nvGrpSpPr>
        <p:grpSpPr bwMode="auto">
          <a:xfrm>
            <a:off x="6588224" y="2106736"/>
            <a:ext cx="1918097" cy="681038"/>
            <a:chOff x="0" y="0"/>
            <a:chExt cx="2636520" cy="1447800"/>
          </a:xfrm>
        </p:grpSpPr>
        <p:sp>
          <p:nvSpPr>
            <p:cNvPr id="39" name="任意多边形 63">
              <a:extLst>
                <a:ext uri="{FF2B5EF4-FFF2-40B4-BE49-F238E27FC236}">
                  <a16:creationId xmlns:a16="http://schemas.microsoft.com/office/drawing/2014/main" id="{059782CE-9506-20A5-4543-F33D766FB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71D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27">
              <a:extLst>
                <a:ext uri="{FF2B5EF4-FFF2-40B4-BE49-F238E27FC236}">
                  <a16:creationId xmlns:a16="http://schemas.microsoft.com/office/drawing/2014/main" id="{BE139D5F-6BD9-825C-A421-344990594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19" y="290435"/>
              <a:ext cx="2205655" cy="86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售后</a:t>
              </a:r>
            </a:p>
          </p:txBody>
        </p:sp>
      </p:grpSp>
      <p:sp>
        <p:nvSpPr>
          <p:cNvPr id="41" name="圆角矩形 46">
            <a:extLst>
              <a:ext uri="{FF2B5EF4-FFF2-40B4-BE49-F238E27FC236}">
                <a16:creationId xmlns:a16="http://schemas.microsoft.com/office/drawing/2014/main" id="{21CBE8FA-8F0F-A6AC-F033-D50C3DEDBC29}"/>
              </a:ext>
            </a:extLst>
          </p:cNvPr>
          <p:cNvSpPr/>
          <p:nvPr/>
        </p:nvSpPr>
        <p:spPr>
          <a:xfrm>
            <a:off x="6921698" y="2931790"/>
            <a:ext cx="1106686" cy="353188"/>
          </a:xfrm>
          <a:prstGeom prst="roundRect">
            <a:avLst>
              <a:gd name="adj" fmla="val 12535"/>
            </a:avLst>
          </a:prstGeom>
          <a:solidFill>
            <a:srgbClr val="4F71D6"/>
          </a:solidFill>
          <a:ln w="22225">
            <a:gradFill>
              <a:gsLst>
                <a:gs pos="36000">
                  <a:srgbClr val="FCFCFC"/>
                </a:gs>
                <a:gs pos="71000">
                  <a:srgbClr val="FAFCFB"/>
                </a:gs>
              </a:gsLst>
              <a:lin ang="30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248A3A6-0242-A906-F44D-987E5DC3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789" y="3507854"/>
            <a:ext cx="1228603" cy="10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计算机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电子工程类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医疗器械类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医学影像类专业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A8E58F7-1B9E-7E65-C89B-8B0A45F95094}"/>
              </a:ext>
            </a:extLst>
          </p:cNvPr>
          <p:cNvSpPr/>
          <p:nvPr/>
        </p:nvSpPr>
        <p:spPr>
          <a:xfrm>
            <a:off x="2987824" y="755725"/>
            <a:ext cx="2664296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我们需要的人才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 descr="岱洛 最终logo--四季花25">
            <a:extLst>
              <a:ext uri="{FF2B5EF4-FFF2-40B4-BE49-F238E27FC236}">
                <a16:creationId xmlns:a16="http://schemas.microsoft.com/office/drawing/2014/main" id="{7372D5C4-6A4E-EA2F-6227-7A9037765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41" grpId="0" animBg="1"/>
      <p:bldP spid="43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9">
            <a:extLst>
              <a:ext uri="{FF2B5EF4-FFF2-40B4-BE49-F238E27FC236}">
                <a16:creationId xmlns:a16="http://schemas.microsoft.com/office/drawing/2014/main" id="{97366858-74B2-B2AA-F4E9-7567C6994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977" y="2840148"/>
            <a:ext cx="145275" cy="145256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椭圆 20">
            <a:extLst>
              <a:ext uri="{FF2B5EF4-FFF2-40B4-BE49-F238E27FC236}">
                <a16:creationId xmlns:a16="http://schemas.microsoft.com/office/drawing/2014/main" id="{395447A5-0E6D-7FE9-22DB-85FCA561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103" y="2849673"/>
            <a:ext cx="145275" cy="145256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椭圆 21">
            <a:extLst>
              <a:ext uri="{FF2B5EF4-FFF2-40B4-BE49-F238E27FC236}">
                <a16:creationId xmlns:a16="http://schemas.microsoft.com/office/drawing/2014/main" id="{FD56EFD1-EE50-9270-2C53-9782CBEAC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379" y="2840148"/>
            <a:ext cx="146466" cy="145256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椭圆 26">
            <a:extLst>
              <a:ext uri="{FF2B5EF4-FFF2-40B4-BE49-F238E27FC236}">
                <a16:creationId xmlns:a16="http://schemas.microsoft.com/office/drawing/2014/main" id="{E5D953C1-8279-F203-2A09-F5BC016F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978" y="2852054"/>
            <a:ext cx="145275" cy="145256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4E94E8FC-32E0-DC54-AC33-E7DD70885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29" y="1649151"/>
            <a:ext cx="977362" cy="976606"/>
          </a:xfrm>
          <a:prstGeom prst="ellipse">
            <a:avLst/>
          </a:prstGeom>
          <a:solidFill>
            <a:srgbClr val="4F71D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投递简历</a:t>
            </a:r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D9BF4CAB-CFDA-6D22-4C8C-3279E9A83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571" y="3107313"/>
            <a:ext cx="977362" cy="976606"/>
          </a:xfrm>
          <a:prstGeom prst="ellipse">
            <a:avLst/>
          </a:prstGeom>
          <a:solidFill>
            <a:srgbClr val="D61E8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笔试</a:t>
            </a:r>
          </a:p>
        </p:txBody>
      </p:sp>
      <p:sp>
        <p:nvSpPr>
          <p:cNvPr id="8" name="Oval 22">
            <a:extLst>
              <a:ext uri="{FF2B5EF4-FFF2-40B4-BE49-F238E27FC236}">
                <a16:creationId xmlns:a16="http://schemas.microsoft.com/office/drawing/2014/main" id="{649EAC66-F14F-1F88-CDA7-C7E67595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059" y="1649151"/>
            <a:ext cx="977362" cy="976606"/>
          </a:xfrm>
          <a:prstGeom prst="ellipse">
            <a:avLst/>
          </a:prstGeom>
          <a:solidFill>
            <a:srgbClr val="4F71D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</a:t>
            </a:r>
          </a:p>
        </p:txBody>
      </p:sp>
      <p:sp>
        <p:nvSpPr>
          <p:cNvPr id="9" name="Oval 22">
            <a:extLst>
              <a:ext uri="{FF2B5EF4-FFF2-40B4-BE49-F238E27FC236}">
                <a16:creationId xmlns:a16="http://schemas.microsoft.com/office/drawing/2014/main" id="{A3249735-39A5-FE6F-74C7-94667FB1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164" y="3107313"/>
            <a:ext cx="977362" cy="976606"/>
          </a:xfrm>
          <a:prstGeom prst="ellipse">
            <a:avLst/>
          </a:prstGeom>
          <a:solidFill>
            <a:srgbClr val="D61E88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录取通知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id="{0F9EBD0D-0F99-4CEF-BAB6-AAB142B3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572" y="1666460"/>
            <a:ext cx="977362" cy="976606"/>
          </a:xfrm>
          <a:prstGeom prst="ellipse">
            <a:avLst/>
          </a:prstGeom>
          <a:solidFill>
            <a:srgbClr val="4F71D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正式员工</a:t>
            </a:r>
          </a:p>
        </p:txBody>
      </p:sp>
      <p:sp>
        <p:nvSpPr>
          <p:cNvPr id="11" name="椭圆 18">
            <a:extLst>
              <a:ext uri="{FF2B5EF4-FFF2-40B4-BE49-F238E27FC236}">
                <a16:creationId xmlns:a16="http://schemas.microsoft.com/office/drawing/2014/main" id="{C7B7CBDA-6CC0-8D57-CF3B-5F09B06B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510" y="2841339"/>
            <a:ext cx="146466" cy="145256"/>
          </a:xfrm>
          <a:prstGeom prst="ellipse">
            <a:avLst/>
          </a:prstGeom>
          <a:solidFill>
            <a:srgbClr val="D0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4939B4-E55B-D41D-B2DF-F23C3680D2D8}"/>
              </a:ext>
            </a:extLst>
          </p:cNvPr>
          <p:cNvSpPr/>
          <p:nvPr/>
        </p:nvSpPr>
        <p:spPr>
          <a:xfrm>
            <a:off x="393730" y="3476044"/>
            <a:ext cx="2158841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个别岗位需要进行面试笔试环节</a:t>
            </a: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08C185-2A01-3630-35BE-B7CF3E61B7FD}"/>
              </a:ext>
            </a:extLst>
          </p:cNvPr>
          <p:cNvSpPr/>
          <p:nvPr/>
        </p:nvSpPr>
        <p:spPr>
          <a:xfrm>
            <a:off x="1790175" y="1914870"/>
            <a:ext cx="2438583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按照招聘岗位需求投递对口的岗位</a:t>
            </a: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AC6F6DB-4F5B-543D-2113-ABCF918072AE}"/>
              </a:ext>
            </a:extLst>
          </p:cNvPr>
          <p:cNvSpPr/>
          <p:nvPr/>
        </p:nvSpPr>
        <p:spPr>
          <a:xfrm>
            <a:off x="3633729" y="3436817"/>
            <a:ext cx="2303903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通过初试复试候选人确定薪酬后发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Offer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66DC50-FCEB-79EE-E06A-3016D1AC9F76}"/>
              </a:ext>
            </a:extLst>
          </p:cNvPr>
          <p:cNvSpPr/>
          <p:nvPr/>
        </p:nvSpPr>
        <p:spPr>
          <a:xfrm>
            <a:off x="5241353" y="1884769"/>
            <a:ext cx="230390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HR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筛选合适的简历电话邀约面试</a:t>
            </a: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A41CE2-0FF5-F3D1-1E4B-A53A8E1AF690}"/>
              </a:ext>
            </a:extLst>
          </p:cNvPr>
          <p:cNvSpPr/>
          <p:nvPr/>
        </p:nvSpPr>
        <p:spPr>
          <a:xfrm>
            <a:off x="6300192" y="404976"/>
            <a:ext cx="136960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应聘流程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岱洛 最终logo--四季花25">
            <a:extLst>
              <a:ext uri="{FF2B5EF4-FFF2-40B4-BE49-F238E27FC236}">
                <a16:creationId xmlns:a16="http://schemas.microsoft.com/office/drawing/2014/main" id="{C0B07119-9B2B-B3D4-21DF-FDB199A6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19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1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35A2A8-9621-F7E8-CA74-48CA5DAE8032}"/>
              </a:ext>
            </a:extLst>
          </p:cNvPr>
          <p:cNvSpPr/>
          <p:nvPr/>
        </p:nvSpPr>
        <p:spPr>
          <a:xfrm>
            <a:off x="6226730" y="267494"/>
            <a:ext cx="136960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D9AA6DA-D5FC-022C-E434-E3B696FCE231}"/>
              </a:ext>
            </a:extLst>
          </p:cNvPr>
          <p:cNvGrpSpPr/>
          <p:nvPr/>
        </p:nvGrpSpPr>
        <p:grpSpPr>
          <a:xfrm>
            <a:off x="1336886" y="4227934"/>
            <a:ext cx="714833" cy="567148"/>
            <a:chOff x="6439968" y="1586265"/>
            <a:chExt cx="1645444" cy="1556150"/>
          </a:xfrm>
        </p:grpSpPr>
        <p:sp>
          <p:nvSpPr>
            <p:cNvPr id="7" name="圆角矩形 81">
              <a:extLst>
                <a:ext uri="{FF2B5EF4-FFF2-40B4-BE49-F238E27FC236}">
                  <a16:creationId xmlns:a16="http://schemas.microsoft.com/office/drawing/2014/main" id="{3AE7476E-52BC-8A29-49B4-15692716BE6C}"/>
                </a:ext>
              </a:extLst>
            </p:cNvPr>
            <p:cNvSpPr/>
            <p:nvPr/>
          </p:nvSpPr>
          <p:spPr>
            <a:xfrm>
              <a:off x="6439968" y="1586265"/>
              <a:ext cx="1645444" cy="1556150"/>
            </a:xfrm>
            <a:prstGeom prst="roundRect">
              <a:avLst>
                <a:gd name="adj" fmla="val 12535"/>
              </a:avLst>
            </a:prstGeom>
            <a:solidFill>
              <a:srgbClr val="4F71D6"/>
            </a:soli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21">
              <a:extLst>
                <a:ext uri="{FF2B5EF4-FFF2-40B4-BE49-F238E27FC236}">
                  <a16:creationId xmlns:a16="http://schemas.microsoft.com/office/drawing/2014/main" id="{98DDB8A8-65F4-A384-A8FC-2EB885E4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989" y="2417914"/>
              <a:ext cx="1473458" cy="5274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地址</a:t>
              </a:r>
              <a:endParaRPr lang="zh-CN" altLang="en-US" sz="14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DE8B1BE9-225D-C253-1DDF-B99ADA07E75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71366" y="1716235"/>
              <a:ext cx="620730" cy="564188"/>
            </a:xfrm>
            <a:custGeom>
              <a:avLst/>
              <a:gdLst>
                <a:gd name="T0" fmla="*/ 2147483647 w 111"/>
                <a:gd name="T1" fmla="*/ 887684046 h 111"/>
                <a:gd name="T2" fmla="*/ 2147483647 w 111"/>
                <a:gd name="T3" fmla="*/ 2147483647 h 111"/>
                <a:gd name="T4" fmla="*/ 1193301551 w 111"/>
                <a:gd name="T5" fmla="*/ 2147483647 h 111"/>
                <a:gd name="T6" fmla="*/ 1193301551 w 111"/>
                <a:gd name="T7" fmla="*/ 887684046 h 111"/>
                <a:gd name="T8" fmla="*/ 2147483647 w 111"/>
                <a:gd name="T9" fmla="*/ 2147483647 h 111"/>
                <a:gd name="T10" fmla="*/ 2147483647 w 111"/>
                <a:gd name="T11" fmla="*/ 2147483647 h 111"/>
                <a:gd name="T12" fmla="*/ 2147483647 w 111"/>
                <a:gd name="T13" fmla="*/ 2147483647 h 111"/>
                <a:gd name="T14" fmla="*/ 2147483647 w 111"/>
                <a:gd name="T15" fmla="*/ 2147483647 h 111"/>
                <a:gd name="T16" fmla="*/ 2147483647 w 111"/>
                <a:gd name="T17" fmla="*/ 2147483647 h 111"/>
                <a:gd name="T18" fmla="*/ 2147483647 w 111"/>
                <a:gd name="T19" fmla="*/ 2147483647 h 111"/>
                <a:gd name="T20" fmla="*/ 2147483647 w 111"/>
                <a:gd name="T21" fmla="*/ 1997289105 h 111"/>
                <a:gd name="T22" fmla="*/ 2147483647 w 111"/>
                <a:gd name="T23" fmla="*/ 2147483647 h 111"/>
                <a:gd name="T24" fmla="*/ 2147483647 w 111"/>
                <a:gd name="T25" fmla="*/ 554802529 h 111"/>
                <a:gd name="T26" fmla="*/ 2147483647 w 111"/>
                <a:gd name="T27" fmla="*/ 1387010047 h 111"/>
                <a:gd name="T28" fmla="*/ 2147483647 w 111"/>
                <a:gd name="T29" fmla="*/ 554802529 h 111"/>
                <a:gd name="T30" fmla="*/ 2147483647 w 111"/>
                <a:gd name="T31" fmla="*/ 1387010047 h 111"/>
                <a:gd name="T32" fmla="*/ 2147483647 w 111"/>
                <a:gd name="T33" fmla="*/ 554802529 h 111"/>
                <a:gd name="T34" fmla="*/ 2147483647 w 111"/>
                <a:gd name="T35" fmla="*/ 2147483647 h 111"/>
                <a:gd name="T36" fmla="*/ 2147483647 w 111"/>
                <a:gd name="T37" fmla="*/ 1997289105 h 111"/>
                <a:gd name="T38" fmla="*/ 2147483647 w 111"/>
                <a:gd name="T39" fmla="*/ 2147483647 h 111"/>
                <a:gd name="T40" fmla="*/ 2147483647 w 111"/>
                <a:gd name="T41" fmla="*/ 2147483647 h 111"/>
                <a:gd name="T42" fmla="*/ 2147483647 w 111"/>
                <a:gd name="T43" fmla="*/ 2147483647 h 111"/>
                <a:gd name="T44" fmla="*/ 2147483647 w 111"/>
                <a:gd name="T45" fmla="*/ 2147483647 h 111"/>
                <a:gd name="T46" fmla="*/ 2147483647 w 111"/>
                <a:gd name="T47" fmla="*/ 2147483647 h 111"/>
                <a:gd name="T48" fmla="*/ 820388879 w 111"/>
                <a:gd name="T49" fmla="*/ 2147483647 h 111"/>
                <a:gd name="T50" fmla="*/ 1789948009 w 111"/>
                <a:gd name="T51" fmla="*/ 2147483647 h 111"/>
                <a:gd name="T52" fmla="*/ 820388879 w 111"/>
                <a:gd name="T53" fmla="*/ 2147483647 h 111"/>
                <a:gd name="T54" fmla="*/ 2147483647 w 111"/>
                <a:gd name="T55" fmla="*/ 2147483647 h 111"/>
                <a:gd name="T56" fmla="*/ 2147483647 w 111"/>
                <a:gd name="T57" fmla="*/ 2147483647 h 111"/>
                <a:gd name="T58" fmla="*/ 2147483647 w 111"/>
                <a:gd name="T59" fmla="*/ 2147483647 h 111"/>
                <a:gd name="T60" fmla="*/ 2147483647 w 111"/>
                <a:gd name="T61" fmla="*/ 2147483647 h 111"/>
                <a:gd name="T62" fmla="*/ 2147483647 w 111"/>
                <a:gd name="T63" fmla="*/ 2147483647 h 111"/>
                <a:gd name="T64" fmla="*/ 820388879 w 111"/>
                <a:gd name="T65" fmla="*/ 2147483647 h 111"/>
                <a:gd name="T66" fmla="*/ 1789948009 w 111"/>
                <a:gd name="T67" fmla="*/ 2147483647 h 111"/>
                <a:gd name="T68" fmla="*/ 2147483647 w 111"/>
                <a:gd name="T69" fmla="*/ 2147483647 h 111"/>
                <a:gd name="T70" fmla="*/ 2147483647 w 111"/>
                <a:gd name="T71" fmla="*/ 2147483647 h 111"/>
                <a:gd name="T72" fmla="*/ 2147483647 w 111"/>
                <a:gd name="T73" fmla="*/ 2147483647 h 111"/>
                <a:gd name="T74" fmla="*/ 2147483647 w 111"/>
                <a:gd name="T75" fmla="*/ 2147483647 h 111"/>
                <a:gd name="T76" fmla="*/ 1342463166 w 111"/>
                <a:gd name="T77" fmla="*/ 2147483647 h 111"/>
                <a:gd name="T78" fmla="*/ 1715367202 w 111"/>
                <a:gd name="T79" fmla="*/ 2147483647 h 111"/>
                <a:gd name="T80" fmla="*/ 2147483647 w 111"/>
                <a:gd name="T81" fmla="*/ 2147483647 h 111"/>
                <a:gd name="T82" fmla="*/ 1118720744 w 111"/>
                <a:gd name="T83" fmla="*/ 1830852070 h 111"/>
                <a:gd name="T84" fmla="*/ 2013690431 w 111"/>
                <a:gd name="T85" fmla="*/ 1553447081 h 111"/>
                <a:gd name="T86" fmla="*/ 2147483647 w 111"/>
                <a:gd name="T87" fmla="*/ 887684046 h 111"/>
                <a:gd name="T88" fmla="*/ 1118720744 w 111"/>
                <a:gd name="T89" fmla="*/ 1830852070 h 111"/>
                <a:gd name="T90" fmla="*/ 2147483647 w 111"/>
                <a:gd name="T91" fmla="*/ 1775368093 h 111"/>
                <a:gd name="T92" fmla="*/ 2147483647 w 111"/>
                <a:gd name="T93" fmla="*/ 1276049541 h 111"/>
                <a:gd name="T94" fmla="*/ 2147483647 w 111"/>
                <a:gd name="T95" fmla="*/ 943168024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"/>
                <a:gd name="T145" fmla="*/ 0 h 111"/>
                <a:gd name="T146" fmla="*/ 111 w 11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A86FE07-6E71-BB59-4819-99D52B201B78}"/>
              </a:ext>
            </a:extLst>
          </p:cNvPr>
          <p:cNvGrpSpPr/>
          <p:nvPr/>
        </p:nvGrpSpPr>
        <p:grpSpPr>
          <a:xfrm>
            <a:off x="1361446" y="2211710"/>
            <a:ext cx="690273" cy="621416"/>
            <a:chOff x="4681538" y="1388745"/>
            <a:chExt cx="1645444" cy="1704558"/>
          </a:xfrm>
        </p:grpSpPr>
        <p:sp>
          <p:nvSpPr>
            <p:cNvPr id="11" name="圆角矩形 78">
              <a:extLst>
                <a:ext uri="{FF2B5EF4-FFF2-40B4-BE49-F238E27FC236}">
                  <a16:creationId xmlns:a16="http://schemas.microsoft.com/office/drawing/2014/main" id="{F718ECE2-0B08-95CF-F0B7-752EE0334AA5}"/>
                </a:ext>
              </a:extLst>
            </p:cNvPr>
            <p:cNvSpPr/>
            <p:nvPr/>
          </p:nvSpPr>
          <p:spPr>
            <a:xfrm>
              <a:off x="4681538" y="1388745"/>
              <a:ext cx="1645444" cy="1556148"/>
            </a:xfrm>
            <a:prstGeom prst="roundRect">
              <a:avLst>
                <a:gd name="adj" fmla="val 12535"/>
              </a:avLst>
            </a:prstGeom>
            <a:solidFill>
              <a:srgbClr val="D61E88"/>
            </a:soli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21">
              <a:extLst>
                <a:ext uri="{FF2B5EF4-FFF2-40B4-BE49-F238E27FC236}">
                  <a16:creationId xmlns:a16="http://schemas.microsoft.com/office/drawing/2014/main" id="{1499B7FB-BE8A-6A16-D7D3-F2C1F00FA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558" y="2417913"/>
              <a:ext cx="1473458" cy="6753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EMAIL</a:t>
              </a:r>
              <a:endParaRPr lang="zh-CN" altLang="en-US" sz="1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3">
              <a:extLst>
                <a:ext uri="{FF2B5EF4-FFF2-40B4-BE49-F238E27FC236}">
                  <a16:creationId xmlns:a16="http://schemas.microsoft.com/office/drawing/2014/main" id="{90560877-38E9-9213-4A29-31A9150CFBB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215832" y="1716235"/>
              <a:ext cx="593124" cy="467847"/>
            </a:xfrm>
            <a:custGeom>
              <a:avLst/>
              <a:gdLst>
                <a:gd name="T0" fmla="*/ 0 w 61"/>
                <a:gd name="T1" fmla="*/ 1015000805 h 40"/>
                <a:gd name="T2" fmla="*/ 0 w 61"/>
                <a:gd name="T3" fmla="*/ 1015000805 h 40"/>
                <a:gd name="T4" fmla="*/ 0 w 61"/>
                <a:gd name="T5" fmla="*/ 2147483647 h 40"/>
                <a:gd name="T6" fmla="*/ 0 w 61"/>
                <a:gd name="T7" fmla="*/ 2147483647 h 40"/>
                <a:gd name="T8" fmla="*/ 2147483647 w 61"/>
                <a:gd name="T9" fmla="*/ 2147483647 h 40"/>
                <a:gd name="T10" fmla="*/ 0 w 61"/>
                <a:gd name="T11" fmla="*/ 1015000805 h 40"/>
                <a:gd name="T12" fmla="*/ 2147483647 w 61"/>
                <a:gd name="T13" fmla="*/ 2147483647 h 40"/>
                <a:gd name="T14" fmla="*/ 2147483647 w 61"/>
                <a:gd name="T15" fmla="*/ 2147483647 h 40"/>
                <a:gd name="T16" fmla="*/ 2147483647 w 61"/>
                <a:gd name="T17" fmla="*/ 2147483647 h 40"/>
                <a:gd name="T18" fmla="*/ 2147483647 w 61"/>
                <a:gd name="T19" fmla="*/ 2147483647 h 40"/>
                <a:gd name="T20" fmla="*/ 2147483647 w 61"/>
                <a:gd name="T21" fmla="*/ 2147483647 h 40"/>
                <a:gd name="T22" fmla="*/ 2147483647 w 61"/>
                <a:gd name="T23" fmla="*/ 2147483647 h 40"/>
                <a:gd name="T24" fmla="*/ 2147483647 w 61"/>
                <a:gd name="T25" fmla="*/ 2147483647 h 40"/>
                <a:gd name="T26" fmla="*/ 2147483647 w 61"/>
                <a:gd name="T27" fmla="*/ 406006021 h 40"/>
                <a:gd name="T28" fmla="*/ 2147483647 w 61"/>
                <a:gd name="T29" fmla="*/ 0 h 40"/>
                <a:gd name="T30" fmla="*/ 349563024 w 61"/>
                <a:gd name="T31" fmla="*/ 0 h 40"/>
                <a:gd name="T32" fmla="*/ 524337925 w 61"/>
                <a:gd name="T33" fmla="*/ 203003011 h 40"/>
                <a:gd name="T34" fmla="*/ 2147483647 w 61"/>
                <a:gd name="T35" fmla="*/ 2147483647 h 40"/>
                <a:gd name="T36" fmla="*/ 2147483647 w 61"/>
                <a:gd name="T37" fmla="*/ 2147483647 h 40"/>
                <a:gd name="T38" fmla="*/ 2147483647 w 61"/>
                <a:gd name="T39" fmla="*/ 2147483647 h 40"/>
                <a:gd name="T40" fmla="*/ 2147483647 w 61"/>
                <a:gd name="T41" fmla="*/ 2147483647 h 40"/>
                <a:gd name="T42" fmla="*/ 2147483647 w 61"/>
                <a:gd name="T43" fmla="*/ 2147483647 h 40"/>
                <a:gd name="T44" fmla="*/ 2147483647 w 61"/>
                <a:gd name="T45" fmla="*/ 2147483647 h 40"/>
                <a:gd name="T46" fmla="*/ 524337925 w 61"/>
                <a:gd name="T47" fmla="*/ 2147483647 h 40"/>
                <a:gd name="T48" fmla="*/ 349563024 w 61"/>
                <a:gd name="T49" fmla="*/ 2147483647 h 40"/>
                <a:gd name="T50" fmla="*/ 2147483647 w 61"/>
                <a:gd name="T51" fmla="*/ 2147483647 h 40"/>
                <a:gd name="T52" fmla="*/ 2147483647 w 61"/>
                <a:gd name="T53" fmla="*/ 2147483647 h 40"/>
                <a:gd name="T54" fmla="*/ 2147483647 w 61"/>
                <a:gd name="T55" fmla="*/ 2147483647 h 40"/>
                <a:gd name="T56" fmla="*/ 2147483647 w 61"/>
                <a:gd name="T57" fmla="*/ 1218003816 h 40"/>
                <a:gd name="T58" fmla="*/ 2147483647 w 61"/>
                <a:gd name="T59" fmla="*/ 2147483647 h 40"/>
                <a:gd name="T60" fmla="*/ 2147483647 w 61"/>
                <a:gd name="T61" fmla="*/ 2147483647 h 40"/>
                <a:gd name="T62" fmla="*/ 2147483647 w 61"/>
                <a:gd name="T63" fmla="*/ 2147483647 h 40"/>
                <a:gd name="T64" fmla="*/ 2147483647 w 61"/>
                <a:gd name="T65" fmla="*/ 1015000805 h 40"/>
                <a:gd name="T66" fmla="*/ 2147483647 w 61"/>
                <a:gd name="T67" fmla="*/ 1218003816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40"/>
                <a:gd name="T104" fmla="*/ 61 w 61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3" tIns="34287" rIns="68573" bIns="3428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任意多边形 1">
            <a:extLst>
              <a:ext uri="{FF2B5EF4-FFF2-40B4-BE49-F238E27FC236}">
                <a16:creationId xmlns:a16="http://schemas.microsoft.com/office/drawing/2014/main" id="{6EB83D60-2EA8-24F3-4640-72541C01F617}"/>
              </a:ext>
            </a:extLst>
          </p:cNvPr>
          <p:cNvSpPr/>
          <p:nvPr/>
        </p:nvSpPr>
        <p:spPr>
          <a:xfrm>
            <a:off x="3491880" y="2139702"/>
            <a:ext cx="4221804" cy="9728"/>
          </a:xfrm>
          <a:custGeom>
            <a:avLst/>
            <a:gdLst>
              <a:gd name="connsiteX0" fmla="*/ 0 w 4221804"/>
              <a:gd name="connsiteY0" fmla="*/ 9728 h 9728"/>
              <a:gd name="connsiteX1" fmla="*/ 4221804 w 4221804"/>
              <a:gd name="connsiteY1" fmla="*/ 0 h 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1804" h="9728">
                <a:moveTo>
                  <a:pt x="0" y="9728"/>
                </a:moveTo>
                <a:lnTo>
                  <a:pt x="4221804" y="0"/>
                </a:lnTo>
              </a:path>
            </a:pathLst>
          </a:custGeom>
          <a:noFill/>
          <a:ln>
            <a:solidFill>
              <a:srgbClr val="4F7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6">
            <a:extLst>
              <a:ext uri="{FF2B5EF4-FFF2-40B4-BE49-F238E27FC236}">
                <a16:creationId xmlns:a16="http://schemas.microsoft.com/office/drawing/2014/main" id="{E158D206-3259-60DC-3953-B6D98BF0773F}"/>
              </a:ext>
            </a:extLst>
          </p:cNvPr>
          <p:cNvSpPr/>
          <p:nvPr/>
        </p:nvSpPr>
        <p:spPr>
          <a:xfrm>
            <a:off x="3518548" y="2859782"/>
            <a:ext cx="4221804" cy="9728"/>
          </a:xfrm>
          <a:custGeom>
            <a:avLst/>
            <a:gdLst>
              <a:gd name="connsiteX0" fmla="*/ 0 w 4221804"/>
              <a:gd name="connsiteY0" fmla="*/ 9728 h 9728"/>
              <a:gd name="connsiteX1" fmla="*/ 4221804 w 4221804"/>
              <a:gd name="connsiteY1" fmla="*/ 0 h 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1804" h="9728">
                <a:moveTo>
                  <a:pt x="0" y="9728"/>
                </a:moveTo>
                <a:lnTo>
                  <a:pt x="4221804" y="0"/>
                </a:lnTo>
              </a:path>
            </a:pathLst>
          </a:custGeom>
          <a:noFill/>
          <a:ln>
            <a:solidFill>
              <a:srgbClr val="D61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42F356F3-D039-408C-6AE0-CD735A5B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991" y="1203598"/>
            <a:ext cx="5599401" cy="37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4F71D6"/>
                </a:solidFill>
              </a:rPr>
              <a:t>联系人：王小姐</a:t>
            </a:r>
            <a:endParaRPr lang="en-US" altLang="zh-CN" sz="2000" b="1" dirty="0">
              <a:solidFill>
                <a:srgbClr val="4F71D6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D61E88"/>
                </a:solidFill>
              </a:rPr>
              <a:t>电    话</a:t>
            </a:r>
            <a:r>
              <a:rPr lang="en-US" sz="2000" b="1" dirty="0">
                <a:solidFill>
                  <a:srgbClr val="D61E88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 13773105821</a:t>
            </a:r>
            <a:r>
              <a:rPr lang="zh-CN" altLang="en-US" dirty="0">
                <a:solidFill>
                  <a:schemeClr val="tx1"/>
                </a:solidFill>
              </a:rPr>
              <a:t>或</a:t>
            </a:r>
            <a:r>
              <a:rPr lang="en-US" altLang="zh-CN" dirty="0">
                <a:solidFill>
                  <a:schemeClr val="tx1"/>
                </a:solidFill>
              </a:rPr>
              <a:t>15050278173</a:t>
            </a:r>
            <a:r>
              <a:rPr lang="zh-CN" altLang="en-US" dirty="0">
                <a:solidFill>
                  <a:schemeClr val="tx1"/>
                </a:solidFill>
              </a:rPr>
              <a:t>（同微信）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4F71D6"/>
                </a:solidFill>
              </a:rPr>
              <a:t>E-mail: </a:t>
            </a:r>
            <a:r>
              <a:rPr lang="en-US" sz="1500" dirty="0">
                <a:solidFill>
                  <a:schemeClr val="tx1"/>
                </a:solidFill>
              </a:rPr>
              <a:t>hr@dynamicgroup.cn</a:t>
            </a:r>
            <a:endParaRPr lang="en-US" sz="1500" dirty="0">
              <a:solidFill>
                <a:srgbClr val="4F71D6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4F71D6"/>
                </a:solidFill>
              </a:rPr>
              <a:t>地    址</a:t>
            </a:r>
            <a:r>
              <a:rPr lang="zh-CN" altLang="en-US" sz="1600" b="1" dirty="0">
                <a:solidFill>
                  <a:srgbClr val="4F71D6"/>
                </a:solidFill>
              </a:rPr>
              <a:t>：江苏省昆山市陆家镇星圃路</a:t>
            </a:r>
            <a:r>
              <a:rPr lang="en-US" altLang="zh-CN" sz="1600" b="1" dirty="0">
                <a:solidFill>
                  <a:srgbClr val="4F71D6"/>
                </a:solidFill>
              </a:rPr>
              <a:t>108</a:t>
            </a:r>
            <a:r>
              <a:rPr lang="zh-CN" altLang="en-US" sz="1600" b="1" dirty="0">
                <a:solidFill>
                  <a:srgbClr val="4F71D6"/>
                </a:solidFill>
              </a:rPr>
              <a:t>号（总部）</a:t>
            </a:r>
            <a:endParaRPr lang="en-US" altLang="zh-CN" sz="1600" dirty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D61E88"/>
                </a:solidFill>
              </a:rPr>
              <a:t>网    址：</a:t>
            </a:r>
            <a:r>
              <a:rPr lang="en-US" altLang="zh-CN" sz="2000" dirty="0">
                <a:hlinkClick r:id="rId2"/>
              </a:rPr>
              <a:t>www.dynamicgroup.cn/</a:t>
            </a:r>
            <a:endParaRPr lang="en-US" sz="1500" b="1" dirty="0">
              <a:solidFill>
                <a:srgbClr val="D61E88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1214DEE-7EFF-480B-820F-9275C9F31EC4}"/>
              </a:ext>
            </a:extLst>
          </p:cNvPr>
          <p:cNvGrpSpPr/>
          <p:nvPr/>
        </p:nvGrpSpPr>
        <p:grpSpPr>
          <a:xfrm>
            <a:off x="1291803" y="3147814"/>
            <a:ext cx="759917" cy="567148"/>
            <a:chOff x="2752182" y="1388745"/>
            <a:chExt cx="1736475" cy="1556148"/>
          </a:xfrm>
        </p:grpSpPr>
        <p:sp>
          <p:nvSpPr>
            <p:cNvPr id="22" name="圆角矩形 84">
              <a:extLst>
                <a:ext uri="{FF2B5EF4-FFF2-40B4-BE49-F238E27FC236}">
                  <a16:creationId xmlns:a16="http://schemas.microsoft.com/office/drawing/2014/main" id="{E2F5CBC3-8D4E-D99F-6A35-046AECA2DD05}"/>
                </a:ext>
              </a:extLst>
            </p:cNvPr>
            <p:cNvSpPr/>
            <p:nvPr/>
          </p:nvSpPr>
          <p:spPr>
            <a:xfrm>
              <a:off x="2843213" y="1388745"/>
              <a:ext cx="1645444" cy="1556148"/>
            </a:xfrm>
            <a:prstGeom prst="roundRect">
              <a:avLst>
                <a:gd name="adj" fmla="val 12535"/>
              </a:avLst>
            </a:prstGeom>
            <a:solidFill>
              <a:srgbClr val="4F71D6"/>
            </a:soli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121">
              <a:extLst>
                <a:ext uri="{FF2B5EF4-FFF2-40B4-BE49-F238E27FC236}">
                  <a16:creationId xmlns:a16="http://schemas.microsoft.com/office/drawing/2014/main" id="{30249B3D-5ED1-5AED-08C5-E04467520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182" y="2155040"/>
              <a:ext cx="1736473" cy="675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WWW</a:t>
              </a:r>
              <a:endParaRPr lang="zh-CN" altLang="en-US" sz="1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12">
            <a:extLst>
              <a:ext uri="{FF2B5EF4-FFF2-40B4-BE49-F238E27FC236}">
                <a16:creationId xmlns:a16="http://schemas.microsoft.com/office/drawing/2014/main" id="{F8054203-6209-BECF-A8F2-79BAE2F43146}"/>
              </a:ext>
            </a:extLst>
          </p:cNvPr>
          <p:cNvSpPr>
            <a:spLocks noEditPoints="1"/>
          </p:cNvSpPr>
          <p:nvPr/>
        </p:nvSpPr>
        <p:spPr bwMode="auto">
          <a:xfrm>
            <a:off x="1512133" y="3219822"/>
            <a:ext cx="319256" cy="204990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1">
            <a:extLst>
              <a:ext uri="{FF2B5EF4-FFF2-40B4-BE49-F238E27FC236}">
                <a16:creationId xmlns:a16="http://schemas.microsoft.com/office/drawing/2014/main" id="{63ABF151-DBF4-3616-BB76-C0B30D158851}"/>
              </a:ext>
            </a:extLst>
          </p:cNvPr>
          <p:cNvSpPr/>
          <p:nvPr/>
        </p:nvSpPr>
        <p:spPr>
          <a:xfrm>
            <a:off x="3491880" y="3651870"/>
            <a:ext cx="4221804" cy="9728"/>
          </a:xfrm>
          <a:custGeom>
            <a:avLst/>
            <a:gdLst>
              <a:gd name="connsiteX0" fmla="*/ 0 w 4221804"/>
              <a:gd name="connsiteY0" fmla="*/ 9728 h 9728"/>
              <a:gd name="connsiteX1" fmla="*/ 4221804 w 4221804"/>
              <a:gd name="connsiteY1" fmla="*/ 0 h 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1804" h="9728">
                <a:moveTo>
                  <a:pt x="0" y="9728"/>
                </a:moveTo>
                <a:lnTo>
                  <a:pt x="4221804" y="0"/>
                </a:lnTo>
              </a:path>
            </a:pathLst>
          </a:custGeom>
          <a:noFill/>
          <a:ln>
            <a:solidFill>
              <a:srgbClr val="4F7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16">
            <a:extLst>
              <a:ext uri="{FF2B5EF4-FFF2-40B4-BE49-F238E27FC236}">
                <a16:creationId xmlns:a16="http://schemas.microsoft.com/office/drawing/2014/main" id="{2D609058-CB18-E7DB-14C6-32ACF7222298}"/>
              </a:ext>
            </a:extLst>
          </p:cNvPr>
          <p:cNvSpPr/>
          <p:nvPr/>
        </p:nvSpPr>
        <p:spPr>
          <a:xfrm>
            <a:off x="3419872" y="4299942"/>
            <a:ext cx="4221804" cy="9728"/>
          </a:xfrm>
          <a:custGeom>
            <a:avLst/>
            <a:gdLst>
              <a:gd name="connsiteX0" fmla="*/ 0 w 4221804"/>
              <a:gd name="connsiteY0" fmla="*/ 9728 h 9728"/>
              <a:gd name="connsiteX1" fmla="*/ 4221804 w 4221804"/>
              <a:gd name="connsiteY1" fmla="*/ 0 h 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1804" h="9728">
                <a:moveTo>
                  <a:pt x="0" y="9728"/>
                </a:moveTo>
                <a:lnTo>
                  <a:pt x="4221804" y="0"/>
                </a:lnTo>
              </a:path>
            </a:pathLst>
          </a:custGeom>
          <a:noFill/>
          <a:ln>
            <a:solidFill>
              <a:srgbClr val="D61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 descr="岱洛 最终logo--四季花25">
            <a:extLst>
              <a:ext uri="{FF2B5EF4-FFF2-40B4-BE49-F238E27FC236}">
                <a16:creationId xmlns:a16="http://schemas.microsoft.com/office/drawing/2014/main" id="{545B9821-19AC-6C67-211E-F2991D6A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4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20" grpId="0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/>
          <p:nvPr/>
        </p:nvSpPr>
        <p:spPr bwMode="auto">
          <a:xfrm>
            <a:off x="-108520" y="2951626"/>
            <a:ext cx="360040" cy="1276308"/>
          </a:xfrm>
          <a:custGeom>
            <a:avLst/>
            <a:gdLst>
              <a:gd name="T0" fmla="*/ 185 w 185"/>
              <a:gd name="T1" fmla="*/ 717 h 717"/>
              <a:gd name="T2" fmla="*/ 185 w 185"/>
              <a:gd name="T3" fmla="*/ 178 h 717"/>
              <a:gd name="T4" fmla="*/ 0 w 185"/>
              <a:gd name="T5" fmla="*/ 0 h 717"/>
              <a:gd name="T6" fmla="*/ 0 w 185"/>
              <a:gd name="T7" fmla="*/ 717 h 717"/>
              <a:gd name="T8" fmla="*/ 185 w 185"/>
              <a:gd name="T9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17">
                <a:moveTo>
                  <a:pt x="185" y="717"/>
                </a:moveTo>
                <a:lnTo>
                  <a:pt x="185" y="178"/>
                </a:lnTo>
                <a:lnTo>
                  <a:pt x="0" y="0"/>
                </a:lnTo>
                <a:lnTo>
                  <a:pt x="0" y="717"/>
                </a:lnTo>
                <a:lnTo>
                  <a:pt x="185" y="717"/>
                </a:lnTo>
                <a:close/>
              </a:path>
            </a:pathLst>
          </a:custGeom>
          <a:solidFill>
            <a:srgbClr val="CED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-108520" y="1131590"/>
            <a:ext cx="360040" cy="1246047"/>
          </a:xfrm>
          <a:custGeom>
            <a:avLst/>
            <a:gdLst>
              <a:gd name="T0" fmla="*/ 185 w 185"/>
              <a:gd name="T1" fmla="*/ 0 h 700"/>
              <a:gd name="T2" fmla="*/ 0 w 185"/>
              <a:gd name="T3" fmla="*/ 0 h 700"/>
              <a:gd name="T4" fmla="*/ 0 w 185"/>
              <a:gd name="T5" fmla="*/ 519 h 700"/>
              <a:gd name="T6" fmla="*/ 185 w 185"/>
              <a:gd name="T7" fmla="*/ 700 h 700"/>
              <a:gd name="T8" fmla="*/ 185 w 185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00">
                <a:moveTo>
                  <a:pt x="185" y="0"/>
                </a:moveTo>
                <a:lnTo>
                  <a:pt x="0" y="0"/>
                </a:lnTo>
                <a:lnTo>
                  <a:pt x="0" y="519"/>
                </a:lnTo>
                <a:lnTo>
                  <a:pt x="185" y="700"/>
                </a:lnTo>
                <a:lnTo>
                  <a:pt x="185" y="0"/>
                </a:ln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7"/>
          <p:cNvSpPr/>
          <p:nvPr/>
        </p:nvSpPr>
        <p:spPr bwMode="auto">
          <a:xfrm>
            <a:off x="-108520" y="1847678"/>
            <a:ext cx="360040" cy="1635882"/>
          </a:xfrm>
          <a:custGeom>
            <a:avLst/>
            <a:gdLst>
              <a:gd name="T0" fmla="*/ 185 w 185"/>
              <a:gd name="T1" fmla="*/ 181 h 919"/>
              <a:gd name="T2" fmla="*/ 0 w 185"/>
              <a:gd name="T3" fmla="*/ 0 h 919"/>
              <a:gd name="T4" fmla="*/ 0 w 185"/>
              <a:gd name="T5" fmla="*/ 741 h 919"/>
              <a:gd name="T6" fmla="*/ 185 w 185"/>
              <a:gd name="T7" fmla="*/ 919 h 919"/>
              <a:gd name="T8" fmla="*/ 185 w 185"/>
              <a:gd name="T9" fmla="*/ 181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919">
                <a:moveTo>
                  <a:pt x="185" y="181"/>
                </a:moveTo>
                <a:lnTo>
                  <a:pt x="0" y="0"/>
                </a:lnTo>
                <a:lnTo>
                  <a:pt x="0" y="741"/>
                </a:lnTo>
                <a:lnTo>
                  <a:pt x="185" y="919"/>
                </a:lnTo>
                <a:lnTo>
                  <a:pt x="185" y="181"/>
                </a:lnTo>
                <a:close/>
              </a:path>
            </a:pathLst>
          </a:custGeom>
          <a:solidFill>
            <a:srgbClr val="009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129B024-1B6C-4B61-834F-E455E929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94" y="2703139"/>
            <a:ext cx="3496842" cy="2181011"/>
          </a:xfrm>
          <a:prstGeom prst="rect">
            <a:avLst/>
          </a:prstGeom>
        </p:spPr>
      </p:pic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72FACA3-0B71-47BB-8A7D-64E564000DFD}"/>
              </a:ext>
            </a:extLst>
          </p:cNvPr>
          <p:cNvCxnSpPr>
            <a:cxnSpLocks/>
          </p:cNvCxnSpPr>
          <p:nvPr/>
        </p:nvCxnSpPr>
        <p:spPr>
          <a:xfrm>
            <a:off x="251652" y="843558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标题 1">
            <a:extLst>
              <a:ext uri="{FF2B5EF4-FFF2-40B4-BE49-F238E27FC236}">
                <a16:creationId xmlns:a16="http://schemas.microsoft.com/office/drawing/2014/main" id="{3345E7F7-D43B-4E8C-BEB2-5A90BA34F347}"/>
              </a:ext>
            </a:extLst>
          </p:cNvPr>
          <p:cNvSpPr txBox="1">
            <a:spLocks/>
          </p:cNvSpPr>
          <p:nvPr/>
        </p:nvSpPr>
        <p:spPr>
          <a:xfrm>
            <a:off x="1547664" y="1217937"/>
            <a:ext cx="6480720" cy="9937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</a:rPr>
              <a:t>        人生成就</a:t>
            </a:r>
            <a:r>
              <a:rPr lang="en-US" altLang="zh-CN" sz="2800" dirty="0">
                <a:solidFill>
                  <a:schemeClr val="accent3">
                    <a:lumMod val="75000"/>
                  </a:schemeClr>
                </a:solidFill>
              </a:rPr>
              <a:t>=</a:t>
            </a:r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</a:rPr>
              <a:t>思维方式</a:t>
            </a:r>
            <a:r>
              <a:rPr lang="en-US" altLang="zh-CN" sz="2800" dirty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</a:rPr>
              <a:t>热情</a:t>
            </a:r>
            <a:r>
              <a:rPr lang="en-US" altLang="zh-CN" sz="2800" dirty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</a:rPr>
              <a:t>能力</a:t>
            </a:r>
            <a:endParaRPr lang="en-US" altLang="zh-CN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</a:rPr>
              <a:t>                 </a:t>
            </a:r>
            <a:r>
              <a:rPr lang="zh-CN" altLang="en-US" sz="32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平凡人做不平凡的事</a:t>
            </a:r>
          </a:p>
        </p:txBody>
      </p:sp>
      <p:sp>
        <p:nvSpPr>
          <p:cNvPr id="2" name="云形 1">
            <a:extLst>
              <a:ext uri="{FF2B5EF4-FFF2-40B4-BE49-F238E27FC236}">
                <a16:creationId xmlns:a16="http://schemas.microsoft.com/office/drawing/2014/main" id="{F61220B9-67E3-43F4-A89C-0173FE865E06}"/>
              </a:ext>
            </a:extLst>
          </p:cNvPr>
          <p:cNvSpPr/>
          <p:nvPr/>
        </p:nvSpPr>
        <p:spPr bwMode="auto">
          <a:xfrm>
            <a:off x="6444208" y="2859781"/>
            <a:ext cx="2232248" cy="1152127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加油！！！</a:t>
            </a:r>
          </a:p>
        </p:txBody>
      </p:sp>
      <p:pic>
        <p:nvPicPr>
          <p:cNvPr id="10" name="图片 9" descr="岱洛 最终logo--四季花25">
            <a:extLst>
              <a:ext uri="{FF2B5EF4-FFF2-40B4-BE49-F238E27FC236}">
                <a16:creationId xmlns:a16="http://schemas.microsoft.com/office/drawing/2014/main" id="{FD22EFA6-442F-AF4E-36A5-ED3638DA0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BAA7FBFD-6247-4D4A-A7B8-9F8E685BE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9" b="7115"/>
          <a:stretch/>
        </p:blipFill>
        <p:spPr>
          <a:xfrm>
            <a:off x="107504" y="93144"/>
            <a:ext cx="8884096" cy="492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95736" y="1896383"/>
            <a:ext cx="424847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solidFill>
                  <a:srgbClr val="08A5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32" name="Freeform 5"/>
          <p:cNvSpPr/>
          <p:nvPr/>
        </p:nvSpPr>
        <p:spPr bwMode="auto">
          <a:xfrm>
            <a:off x="-108520" y="2951626"/>
            <a:ext cx="360040" cy="1276308"/>
          </a:xfrm>
          <a:custGeom>
            <a:avLst/>
            <a:gdLst>
              <a:gd name="T0" fmla="*/ 185 w 185"/>
              <a:gd name="T1" fmla="*/ 717 h 717"/>
              <a:gd name="T2" fmla="*/ 185 w 185"/>
              <a:gd name="T3" fmla="*/ 178 h 717"/>
              <a:gd name="T4" fmla="*/ 0 w 185"/>
              <a:gd name="T5" fmla="*/ 0 h 717"/>
              <a:gd name="T6" fmla="*/ 0 w 185"/>
              <a:gd name="T7" fmla="*/ 717 h 717"/>
              <a:gd name="T8" fmla="*/ 185 w 185"/>
              <a:gd name="T9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17">
                <a:moveTo>
                  <a:pt x="185" y="717"/>
                </a:moveTo>
                <a:lnTo>
                  <a:pt x="185" y="178"/>
                </a:lnTo>
                <a:lnTo>
                  <a:pt x="0" y="0"/>
                </a:lnTo>
                <a:lnTo>
                  <a:pt x="0" y="717"/>
                </a:lnTo>
                <a:lnTo>
                  <a:pt x="185" y="717"/>
                </a:lnTo>
                <a:close/>
              </a:path>
            </a:pathLst>
          </a:custGeom>
          <a:solidFill>
            <a:srgbClr val="CEDC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-108520" y="1131590"/>
            <a:ext cx="360040" cy="1246047"/>
          </a:xfrm>
          <a:custGeom>
            <a:avLst/>
            <a:gdLst>
              <a:gd name="T0" fmla="*/ 185 w 185"/>
              <a:gd name="T1" fmla="*/ 0 h 700"/>
              <a:gd name="T2" fmla="*/ 0 w 185"/>
              <a:gd name="T3" fmla="*/ 0 h 700"/>
              <a:gd name="T4" fmla="*/ 0 w 185"/>
              <a:gd name="T5" fmla="*/ 519 h 700"/>
              <a:gd name="T6" fmla="*/ 185 w 185"/>
              <a:gd name="T7" fmla="*/ 700 h 700"/>
              <a:gd name="T8" fmla="*/ 185 w 185"/>
              <a:gd name="T9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700">
                <a:moveTo>
                  <a:pt x="185" y="0"/>
                </a:moveTo>
                <a:lnTo>
                  <a:pt x="0" y="0"/>
                </a:lnTo>
                <a:lnTo>
                  <a:pt x="0" y="519"/>
                </a:lnTo>
                <a:lnTo>
                  <a:pt x="185" y="700"/>
                </a:lnTo>
                <a:lnTo>
                  <a:pt x="185" y="0"/>
                </a:lnTo>
                <a:close/>
              </a:path>
            </a:pathLst>
          </a:custGeom>
          <a:solidFill>
            <a:srgbClr val="17BA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7"/>
          <p:cNvSpPr/>
          <p:nvPr/>
        </p:nvSpPr>
        <p:spPr bwMode="auto">
          <a:xfrm>
            <a:off x="-108520" y="1847678"/>
            <a:ext cx="360040" cy="1635882"/>
          </a:xfrm>
          <a:custGeom>
            <a:avLst/>
            <a:gdLst>
              <a:gd name="T0" fmla="*/ 185 w 185"/>
              <a:gd name="T1" fmla="*/ 181 h 919"/>
              <a:gd name="T2" fmla="*/ 0 w 185"/>
              <a:gd name="T3" fmla="*/ 0 h 919"/>
              <a:gd name="T4" fmla="*/ 0 w 185"/>
              <a:gd name="T5" fmla="*/ 741 h 919"/>
              <a:gd name="T6" fmla="*/ 185 w 185"/>
              <a:gd name="T7" fmla="*/ 919 h 919"/>
              <a:gd name="T8" fmla="*/ 185 w 185"/>
              <a:gd name="T9" fmla="*/ 181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919">
                <a:moveTo>
                  <a:pt x="185" y="181"/>
                </a:moveTo>
                <a:lnTo>
                  <a:pt x="0" y="0"/>
                </a:lnTo>
                <a:lnTo>
                  <a:pt x="0" y="741"/>
                </a:lnTo>
                <a:lnTo>
                  <a:pt x="185" y="919"/>
                </a:lnTo>
                <a:lnTo>
                  <a:pt x="185" y="181"/>
                </a:lnTo>
                <a:close/>
              </a:path>
            </a:pathLst>
          </a:custGeom>
          <a:solidFill>
            <a:srgbClr val="009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DC57A27-7119-497B-92F5-8328308A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3651870"/>
            <a:ext cx="40324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i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期待您的加入</a:t>
            </a:r>
          </a:p>
        </p:txBody>
      </p:sp>
      <p:pic>
        <p:nvPicPr>
          <p:cNvPr id="9" name="图片 8" descr="岱洛 最终logo--四季花25">
            <a:extLst>
              <a:ext uri="{FF2B5EF4-FFF2-40B4-BE49-F238E27FC236}">
                <a16:creationId xmlns:a16="http://schemas.microsoft.com/office/drawing/2014/main" id="{B9D58185-9527-EE0E-F369-321094C4B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2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3275608" y="51470"/>
            <a:ext cx="5760888" cy="46355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zh-CN" altLang="en-US" sz="2400" b="1" spc="3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我们是谁？要成为谁</a:t>
            </a:r>
            <a:r>
              <a:rPr lang="zh-CN" altLang="en-US" sz="2500" spc="3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algn="l" eaLnBrk="1" fontAlgn="auto" hangingPunct="1">
              <a:spcAft>
                <a:spcPts val="0"/>
              </a:spcAft>
            </a:pPr>
            <a:r>
              <a:rPr lang="zh-CN" altLang="en-US" sz="2000" spc="3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3428008" y="3147814"/>
            <a:ext cx="3240608" cy="1800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spcAft>
                <a:spcPts val="0"/>
              </a:spcAft>
            </a:pPr>
            <a:r>
              <a:rPr lang="zh-CN" altLang="en-US" sz="32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5C08C8D-78CA-46A5-ACC1-57F08614F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7955"/>
            <a:ext cx="1492383" cy="3240242"/>
          </a:xfrm>
          <a:prstGeom prst="rect">
            <a:avLst/>
          </a:prstGeom>
        </p:spPr>
      </p:pic>
      <p:grpSp>
        <p:nvGrpSpPr>
          <p:cNvPr id="42" name="4e051e63-751f-40fa-9ab0-84c32ebe92e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BF30938-20C9-6F7A-054A-B3A4C54F0B1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75656" y="627534"/>
            <a:ext cx="7048983" cy="4100663"/>
            <a:chOff x="1219089" y="1404000"/>
            <a:chExt cx="9753822" cy="4767462"/>
          </a:xfrm>
        </p:grpSpPr>
        <p:sp>
          <p:nvSpPr>
            <p:cNvPr id="45" name="î$ḻîḑê">
              <a:extLst>
                <a:ext uri="{FF2B5EF4-FFF2-40B4-BE49-F238E27FC236}">
                  <a16:creationId xmlns:a16="http://schemas.microsoft.com/office/drawing/2014/main" id="{7432EC4A-E6F0-4942-BF1F-F13FEBFB7452}"/>
                </a:ext>
              </a:extLst>
            </p:cNvPr>
            <p:cNvSpPr/>
            <p:nvPr/>
          </p:nvSpPr>
          <p:spPr bwMode="auto">
            <a:xfrm>
              <a:off x="1219089" y="2499407"/>
              <a:ext cx="2009566" cy="506711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</a:ln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2004</a:t>
              </a:r>
            </a:p>
          </p:txBody>
        </p:sp>
        <p:sp>
          <p:nvSpPr>
            <p:cNvPr id="46" name="íṧḻîḍe">
              <a:extLst>
                <a:ext uri="{FF2B5EF4-FFF2-40B4-BE49-F238E27FC236}">
                  <a16:creationId xmlns:a16="http://schemas.microsoft.com/office/drawing/2014/main" id="{026684DA-A175-3544-DEE0-8DD14A8CE18C}"/>
                </a:ext>
              </a:extLst>
            </p:cNvPr>
            <p:cNvSpPr/>
            <p:nvPr/>
          </p:nvSpPr>
          <p:spPr bwMode="auto">
            <a:xfrm>
              <a:off x="1403336" y="3006119"/>
              <a:ext cx="1852031" cy="316534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1ïḑê">
              <a:extLst>
                <a:ext uri="{FF2B5EF4-FFF2-40B4-BE49-F238E27FC236}">
                  <a16:creationId xmlns:a16="http://schemas.microsoft.com/office/drawing/2014/main" id="{91F9A1D9-B351-3098-A43B-6055477457E7}"/>
                </a:ext>
              </a:extLst>
            </p:cNvPr>
            <p:cNvSpPr/>
            <p:nvPr/>
          </p:nvSpPr>
          <p:spPr bwMode="auto">
            <a:xfrm>
              <a:off x="1220910" y="3006118"/>
              <a:ext cx="194734" cy="232758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ŝľíde">
              <a:extLst>
                <a:ext uri="{FF2B5EF4-FFF2-40B4-BE49-F238E27FC236}">
                  <a16:creationId xmlns:a16="http://schemas.microsoft.com/office/drawing/2014/main" id="{15B7A2FD-CB77-778E-E301-B436DD0386FC}"/>
                </a:ext>
              </a:extLst>
            </p:cNvPr>
            <p:cNvSpPr/>
            <p:nvPr/>
          </p:nvSpPr>
          <p:spPr bwMode="auto">
            <a:xfrm>
              <a:off x="1403337" y="5506135"/>
              <a:ext cx="1825318" cy="506711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4" name="îšľîdé">
              <a:extLst>
                <a:ext uri="{FF2B5EF4-FFF2-40B4-BE49-F238E27FC236}">
                  <a16:creationId xmlns:a16="http://schemas.microsoft.com/office/drawing/2014/main" id="{B8830A36-250A-BF75-C445-796EB331BAA9}"/>
                </a:ext>
              </a:extLst>
            </p:cNvPr>
            <p:cNvSpPr/>
            <p:nvPr/>
          </p:nvSpPr>
          <p:spPr bwMode="auto">
            <a:xfrm>
              <a:off x="2166497" y="5589852"/>
              <a:ext cx="298998" cy="307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ṡ1iḍê">
              <a:extLst>
                <a:ext uri="{FF2B5EF4-FFF2-40B4-BE49-F238E27FC236}">
                  <a16:creationId xmlns:a16="http://schemas.microsoft.com/office/drawing/2014/main" id="{1444900F-07FB-7ACE-3079-28351E3D3B98}"/>
                </a:ext>
              </a:extLst>
            </p:cNvPr>
            <p:cNvSpPr/>
            <p:nvPr/>
          </p:nvSpPr>
          <p:spPr bwMode="auto">
            <a:xfrm>
              <a:off x="3038846" y="2773361"/>
              <a:ext cx="194734" cy="232758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ṣ1îḑê">
              <a:extLst>
                <a:ext uri="{FF2B5EF4-FFF2-40B4-BE49-F238E27FC236}">
                  <a16:creationId xmlns:a16="http://schemas.microsoft.com/office/drawing/2014/main" id="{CAEF0BBE-E492-EEBA-8106-ECF88877B416}"/>
                </a:ext>
              </a:extLst>
            </p:cNvPr>
            <p:cNvSpPr/>
            <p:nvPr/>
          </p:nvSpPr>
          <p:spPr bwMode="auto">
            <a:xfrm>
              <a:off x="3038846" y="2266650"/>
              <a:ext cx="2009567" cy="506711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57" name="iṡ1íḓè">
              <a:extLst>
                <a:ext uri="{FF2B5EF4-FFF2-40B4-BE49-F238E27FC236}">
                  <a16:creationId xmlns:a16="http://schemas.microsoft.com/office/drawing/2014/main" id="{B25C4BD6-81ED-C562-29A7-B2EF6BF07DEE}"/>
                </a:ext>
              </a:extLst>
            </p:cNvPr>
            <p:cNvSpPr/>
            <p:nvPr/>
          </p:nvSpPr>
          <p:spPr bwMode="auto">
            <a:xfrm>
              <a:off x="3302561" y="2773361"/>
              <a:ext cx="1638007" cy="230757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$ļîḋè">
              <a:extLst>
                <a:ext uri="{FF2B5EF4-FFF2-40B4-BE49-F238E27FC236}">
                  <a16:creationId xmlns:a16="http://schemas.microsoft.com/office/drawing/2014/main" id="{3C00CA32-A4EC-B978-829B-E536B21A1A8A}"/>
                </a:ext>
              </a:extLst>
            </p:cNvPr>
            <p:cNvSpPr/>
            <p:nvPr/>
          </p:nvSpPr>
          <p:spPr bwMode="auto">
            <a:xfrm>
              <a:off x="3307046" y="5080937"/>
              <a:ext cx="1746291" cy="506711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9" name="îslïdé">
              <a:extLst>
                <a:ext uri="{FF2B5EF4-FFF2-40B4-BE49-F238E27FC236}">
                  <a16:creationId xmlns:a16="http://schemas.microsoft.com/office/drawing/2014/main" id="{02AB5E2A-3C5F-00A2-6B54-57D34756C13C}"/>
                </a:ext>
              </a:extLst>
            </p:cNvPr>
            <p:cNvSpPr/>
            <p:nvPr/>
          </p:nvSpPr>
          <p:spPr bwMode="auto">
            <a:xfrm>
              <a:off x="4856343" y="2544822"/>
              <a:ext cx="194734" cy="232758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ṥḷiḋe">
              <a:extLst>
                <a:ext uri="{FF2B5EF4-FFF2-40B4-BE49-F238E27FC236}">
                  <a16:creationId xmlns:a16="http://schemas.microsoft.com/office/drawing/2014/main" id="{FD331162-FA90-C871-CB3A-68D9999C6121}"/>
                </a:ext>
              </a:extLst>
            </p:cNvPr>
            <p:cNvSpPr/>
            <p:nvPr/>
          </p:nvSpPr>
          <p:spPr bwMode="auto">
            <a:xfrm>
              <a:off x="4856343" y="2038112"/>
              <a:ext cx="2009567" cy="506711"/>
            </a:xfrm>
            <a:prstGeom prst="rect">
              <a:avLst/>
            </a:prstGeom>
            <a:solidFill>
              <a:schemeClr val="accent3"/>
            </a:solidFill>
            <a:ln w="25400">
              <a:noFill/>
              <a:miter lim="800000"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2013</a:t>
              </a:r>
            </a:p>
          </p:txBody>
        </p:sp>
        <p:sp>
          <p:nvSpPr>
            <p:cNvPr id="61" name="ïŝḷiḋê">
              <a:extLst>
                <a:ext uri="{FF2B5EF4-FFF2-40B4-BE49-F238E27FC236}">
                  <a16:creationId xmlns:a16="http://schemas.microsoft.com/office/drawing/2014/main" id="{035BCF60-F71A-CD5A-B205-B9D4F68A9936}"/>
                </a:ext>
              </a:extLst>
            </p:cNvPr>
            <p:cNvSpPr/>
            <p:nvPr/>
          </p:nvSpPr>
          <p:spPr bwMode="auto">
            <a:xfrm>
              <a:off x="5120057" y="2492322"/>
              <a:ext cx="1750779" cy="283488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Slîḋé">
              <a:extLst>
                <a:ext uri="{FF2B5EF4-FFF2-40B4-BE49-F238E27FC236}">
                  <a16:creationId xmlns:a16="http://schemas.microsoft.com/office/drawing/2014/main" id="{AC49458F-94FB-AF79-8400-D3BD291F0D24}"/>
                </a:ext>
              </a:extLst>
            </p:cNvPr>
            <p:cNvSpPr/>
            <p:nvPr/>
          </p:nvSpPr>
          <p:spPr bwMode="auto">
            <a:xfrm>
              <a:off x="5119619" y="4854672"/>
              <a:ext cx="1746291" cy="506711"/>
            </a:xfrm>
            <a:prstGeom prst="rect">
              <a:avLst/>
            </a:prstGeom>
            <a:solidFill>
              <a:schemeClr val="accent3"/>
            </a:solidFill>
            <a:ln w="25400">
              <a:noFill/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63" name="ïs1ïḋê">
              <a:extLst>
                <a:ext uri="{FF2B5EF4-FFF2-40B4-BE49-F238E27FC236}">
                  <a16:creationId xmlns:a16="http://schemas.microsoft.com/office/drawing/2014/main" id="{C3131A8F-B6AA-9900-188B-1BEB5D504250}"/>
                </a:ext>
              </a:extLst>
            </p:cNvPr>
            <p:cNvSpPr/>
            <p:nvPr/>
          </p:nvSpPr>
          <p:spPr bwMode="auto">
            <a:xfrm>
              <a:off x="6677861" y="2290889"/>
              <a:ext cx="194734" cy="232758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ṧ1îḋè">
              <a:extLst>
                <a:ext uri="{FF2B5EF4-FFF2-40B4-BE49-F238E27FC236}">
                  <a16:creationId xmlns:a16="http://schemas.microsoft.com/office/drawing/2014/main" id="{3317BE72-DDC7-BC07-FA2E-64CE2D78A5CC}"/>
                </a:ext>
              </a:extLst>
            </p:cNvPr>
            <p:cNvSpPr/>
            <p:nvPr/>
          </p:nvSpPr>
          <p:spPr bwMode="auto">
            <a:xfrm>
              <a:off x="6677861" y="1784178"/>
              <a:ext cx="2009567" cy="506711"/>
            </a:xfrm>
            <a:prstGeom prst="rect">
              <a:avLst/>
            </a:prstGeom>
            <a:solidFill>
              <a:schemeClr val="accent4"/>
            </a:solidFill>
            <a:ln w="25400">
              <a:noFill/>
              <a:miter lim="800000"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65" name="îṣļíďê">
              <a:extLst>
                <a:ext uri="{FF2B5EF4-FFF2-40B4-BE49-F238E27FC236}">
                  <a16:creationId xmlns:a16="http://schemas.microsoft.com/office/drawing/2014/main" id="{FDAFCE01-F665-E239-FC90-A3BBE5374BCA}"/>
                </a:ext>
              </a:extLst>
            </p:cNvPr>
            <p:cNvSpPr/>
            <p:nvPr/>
          </p:nvSpPr>
          <p:spPr bwMode="auto">
            <a:xfrm>
              <a:off x="6941575" y="2290889"/>
              <a:ext cx="1750778" cy="283488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Sliḑe">
              <a:extLst>
                <a:ext uri="{FF2B5EF4-FFF2-40B4-BE49-F238E27FC236}">
                  <a16:creationId xmlns:a16="http://schemas.microsoft.com/office/drawing/2014/main" id="{A189B833-FE01-34D3-03A5-DB93589026F7}"/>
                </a:ext>
              </a:extLst>
            </p:cNvPr>
            <p:cNvSpPr/>
            <p:nvPr/>
          </p:nvSpPr>
          <p:spPr bwMode="auto">
            <a:xfrm>
              <a:off x="6941136" y="4619062"/>
              <a:ext cx="1746291" cy="506711"/>
            </a:xfrm>
            <a:prstGeom prst="rect">
              <a:avLst/>
            </a:prstGeom>
            <a:solidFill>
              <a:schemeClr val="accent4"/>
            </a:solidFill>
            <a:ln w="25400">
              <a:noFill/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67" name="îṡḻîďè">
              <a:extLst>
                <a:ext uri="{FF2B5EF4-FFF2-40B4-BE49-F238E27FC236}">
                  <a16:creationId xmlns:a16="http://schemas.microsoft.com/office/drawing/2014/main" id="{431AE96D-4B43-AD98-C3F2-F77678156C56}"/>
                </a:ext>
              </a:extLst>
            </p:cNvPr>
            <p:cNvSpPr/>
            <p:nvPr/>
          </p:nvSpPr>
          <p:spPr bwMode="auto">
            <a:xfrm>
              <a:off x="8490506" y="1404000"/>
              <a:ext cx="2482405" cy="722989"/>
            </a:xfrm>
            <a:prstGeom prst="rightArrow">
              <a:avLst>
                <a:gd name="adj1" fmla="val 69463"/>
                <a:gd name="adj2" fmla="val 28319"/>
              </a:avLst>
            </a:prstGeom>
            <a:solidFill>
              <a:schemeClr val="accent5"/>
            </a:solidFill>
            <a:ln w="25400">
              <a:noFill/>
              <a:miter lim="800000"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2022- </a:t>
              </a:r>
              <a:r>
                <a:rPr lang="zh-CN" altLang="en-US" b="1" dirty="0">
                  <a:solidFill>
                    <a:schemeClr val="bg1"/>
                  </a:solidFill>
                </a:rPr>
                <a:t>未来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ísḻîďê">
              <a:extLst>
                <a:ext uri="{FF2B5EF4-FFF2-40B4-BE49-F238E27FC236}">
                  <a16:creationId xmlns:a16="http://schemas.microsoft.com/office/drawing/2014/main" id="{D69DB956-198C-D695-1033-42F8D84514F1}"/>
                </a:ext>
              </a:extLst>
            </p:cNvPr>
            <p:cNvSpPr/>
            <p:nvPr/>
          </p:nvSpPr>
          <p:spPr bwMode="auto">
            <a:xfrm>
              <a:off x="8490498" y="2019791"/>
              <a:ext cx="194734" cy="232758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ṣľïdè">
              <a:extLst>
                <a:ext uri="{FF2B5EF4-FFF2-40B4-BE49-F238E27FC236}">
                  <a16:creationId xmlns:a16="http://schemas.microsoft.com/office/drawing/2014/main" id="{6D844672-ECD3-AB68-FDA9-CEF2408C6224}"/>
                </a:ext>
              </a:extLst>
            </p:cNvPr>
            <p:cNvSpPr/>
            <p:nvPr/>
          </p:nvSpPr>
          <p:spPr bwMode="auto">
            <a:xfrm>
              <a:off x="8754209" y="2019791"/>
              <a:ext cx="1773942" cy="231430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sľíḍé">
              <a:extLst>
                <a:ext uri="{FF2B5EF4-FFF2-40B4-BE49-F238E27FC236}">
                  <a16:creationId xmlns:a16="http://schemas.microsoft.com/office/drawing/2014/main" id="{BB31A9FF-37C4-421C-19B2-AEC2E90FF222}"/>
                </a:ext>
              </a:extLst>
            </p:cNvPr>
            <p:cNvSpPr/>
            <p:nvPr/>
          </p:nvSpPr>
          <p:spPr bwMode="auto">
            <a:xfrm>
              <a:off x="8759731" y="4347961"/>
              <a:ext cx="1746291" cy="506711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71" name="íṩ1iḑe">
              <a:extLst>
                <a:ext uri="{FF2B5EF4-FFF2-40B4-BE49-F238E27FC236}">
                  <a16:creationId xmlns:a16="http://schemas.microsoft.com/office/drawing/2014/main" id="{212A89BD-4758-A411-C60E-78CF693E5018}"/>
                </a:ext>
              </a:extLst>
            </p:cNvPr>
            <p:cNvSpPr/>
            <p:nvPr/>
          </p:nvSpPr>
          <p:spPr bwMode="auto">
            <a:xfrm>
              <a:off x="4021856" y="5170903"/>
              <a:ext cx="316670" cy="32677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šļiḋê">
              <a:extLst>
                <a:ext uri="{FF2B5EF4-FFF2-40B4-BE49-F238E27FC236}">
                  <a16:creationId xmlns:a16="http://schemas.microsoft.com/office/drawing/2014/main" id="{CE724445-5612-97C4-51D3-5C5563F18E66}"/>
                </a:ext>
              </a:extLst>
            </p:cNvPr>
            <p:cNvSpPr/>
            <p:nvPr/>
          </p:nvSpPr>
          <p:spPr bwMode="auto">
            <a:xfrm>
              <a:off x="5828143" y="4956232"/>
              <a:ext cx="329242" cy="303591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ṣḻïḍe">
              <a:extLst>
                <a:ext uri="{FF2B5EF4-FFF2-40B4-BE49-F238E27FC236}">
                  <a16:creationId xmlns:a16="http://schemas.microsoft.com/office/drawing/2014/main" id="{4F615D25-6031-810A-572D-C9FD06BE92DF}"/>
                </a:ext>
              </a:extLst>
            </p:cNvPr>
            <p:cNvSpPr/>
            <p:nvPr/>
          </p:nvSpPr>
          <p:spPr bwMode="auto">
            <a:xfrm>
              <a:off x="7695505" y="4696834"/>
              <a:ext cx="237553" cy="35116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ísļîḓè">
              <a:extLst>
                <a:ext uri="{FF2B5EF4-FFF2-40B4-BE49-F238E27FC236}">
                  <a16:creationId xmlns:a16="http://schemas.microsoft.com/office/drawing/2014/main" id="{D83EF9F0-A3E1-9C6F-32B1-CF21C379DD45}"/>
                </a:ext>
              </a:extLst>
            </p:cNvPr>
            <p:cNvSpPr/>
            <p:nvPr/>
          </p:nvSpPr>
          <p:spPr bwMode="auto">
            <a:xfrm>
              <a:off x="9475242" y="4439300"/>
              <a:ext cx="315269" cy="3240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7" y="0"/>
                  </a:moveTo>
                  <a:cubicBezTo>
                    <a:pt x="12301" y="0"/>
                    <a:pt x="13705" y="282"/>
                    <a:pt x="15011" y="847"/>
                  </a:cubicBezTo>
                  <a:cubicBezTo>
                    <a:pt x="16319" y="1408"/>
                    <a:pt x="17463" y="2176"/>
                    <a:pt x="18449" y="3156"/>
                  </a:cubicBezTo>
                  <a:cubicBezTo>
                    <a:pt x="19432" y="4133"/>
                    <a:pt x="20201" y="5277"/>
                    <a:pt x="20760" y="6590"/>
                  </a:cubicBezTo>
                  <a:cubicBezTo>
                    <a:pt x="21317" y="7900"/>
                    <a:pt x="21599" y="9306"/>
                    <a:pt x="21599" y="10800"/>
                  </a:cubicBezTo>
                  <a:cubicBezTo>
                    <a:pt x="21599" y="12293"/>
                    <a:pt x="21317" y="13699"/>
                    <a:pt x="20760" y="15009"/>
                  </a:cubicBezTo>
                  <a:cubicBezTo>
                    <a:pt x="20201" y="16320"/>
                    <a:pt x="19430" y="17466"/>
                    <a:pt x="18449" y="18443"/>
                  </a:cubicBezTo>
                  <a:cubicBezTo>
                    <a:pt x="17463" y="19423"/>
                    <a:pt x="16319" y="20191"/>
                    <a:pt x="15011" y="20752"/>
                  </a:cubicBezTo>
                  <a:cubicBezTo>
                    <a:pt x="13705" y="21317"/>
                    <a:pt x="12301" y="21599"/>
                    <a:pt x="10807" y="21599"/>
                  </a:cubicBezTo>
                  <a:cubicBezTo>
                    <a:pt x="9309" y="21599"/>
                    <a:pt x="7905" y="21317"/>
                    <a:pt x="6594" y="20752"/>
                  </a:cubicBezTo>
                  <a:cubicBezTo>
                    <a:pt x="5280" y="20191"/>
                    <a:pt x="4136" y="19423"/>
                    <a:pt x="3158" y="18443"/>
                  </a:cubicBezTo>
                  <a:cubicBezTo>
                    <a:pt x="2178" y="17466"/>
                    <a:pt x="1409" y="16320"/>
                    <a:pt x="847" y="15009"/>
                  </a:cubicBezTo>
                  <a:cubicBezTo>
                    <a:pt x="282" y="13699"/>
                    <a:pt x="0" y="12293"/>
                    <a:pt x="0" y="10800"/>
                  </a:cubicBezTo>
                  <a:cubicBezTo>
                    <a:pt x="0" y="9306"/>
                    <a:pt x="282" y="7900"/>
                    <a:pt x="847" y="6590"/>
                  </a:cubicBezTo>
                  <a:cubicBezTo>
                    <a:pt x="1409" y="5277"/>
                    <a:pt x="2181" y="4133"/>
                    <a:pt x="3158" y="3156"/>
                  </a:cubicBezTo>
                  <a:cubicBezTo>
                    <a:pt x="4136" y="2176"/>
                    <a:pt x="5280" y="1408"/>
                    <a:pt x="6594" y="847"/>
                  </a:cubicBezTo>
                  <a:cubicBezTo>
                    <a:pt x="7902" y="282"/>
                    <a:pt x="9306" y="0"/>
                    <a:pt x="10807" y="0"/>
                  </a:cubicBezTo>
                  <a:moveTo>
                    <a:pt x="18164" y="8812"/>
                  </a:moveTo>
                  <a:cubicBezTo>
                    <a:pt x="18288" y="8688"/>
                    <a:pt x="18353" y="8532"/>
                    <a:pt x="18359" y="8354"/>
                  </a:cubicBezTo>
                  <a:cubicBezTo>
                    <a:pt x="18362" y="8171"/>
                    <a:pt x="18299" y="8021"/>
                    <a:pt x="18164" y="7894"/>
                  </a:cubicBezTo>
                  <a:lnTo>
                    <a:pt x="16757" y="6448"/>
                  </a:lnTo>
                  <a:cubicBezTo>
                    <a:pt x="16613" y="6321"/>
                    <a:pt x="16454" y="6259"/>
                    <a:pt x="16276" y="6259"/>
                  </a:cubicBezTo>
                  <a:cubicBezTo>
                    <a:pt x="16099" y="6259"/>
                    <a:pt x="15946" y="6321"/>
                    <a:pt x="15810" y="6448"/>
                  </a:cubicBezTo>
                  <a:lnTo>
                    <a:pt x="9696" y="12570"/>
                  </a:lnTo>
                  <a:cubicBezTo>
                    <a:pt x="9569" y="12697"/>
                    <a:pt x="9416" y="12759"/>
                    <a:pt x="9244" y="12759"/>
                  </a:cubicBezTo>
                  <a:cubicBezTo>
                    <a:pt x="9069" y="12759"/>
                    <a:pt x="8914" y="12697"/>
                    <a:pt x="8778" y="12570"/>
                  </a:cubicBezTo>
                  <a:lnTo>
                    <a:pt x="5786" y="9583"/>
                  </a:lnTo>
                  <a:cubicBezTo>
                    <a:pt x="5659" y="9458"/>
                    <a:pt x="5506" y="9393"/>
                    <a:pt x="5334" y="9393"/>
                  </a:cubicBezTo>
                  <a:cubicBezTo>
                    <a:pt x="5156" y="9393"/>
                    <a:pt x="4995" y="9458"/>
                    <a:pt x="4839" y="9583"/>
                  </a:cubicBezTo>
                  <a:lnTo>
                    <a:pt x="3432" y="11014"/>
                  </a:lnTo>
                  <a:cubicBezTo>
                    <a:pt x="3305" y="11141"/>
                    <a:pt x="3246" y="11297"/>
                    <a:pt x="3246" y="11474"/>
                  </a:cubicBezTo>
                  <a:cubicBezTo>
                    <a:pt x="3246" y="11655"/>
                    <a:pt x="3305" y="11810"/>
                    <a:pt x="3432" y="11935"/>
                  </a:cubicBezTo>
                  <a:lnTo>
                    <a:pt x="7747" y="16249"/>
                  </a:lnTo>
                  <a:cubicBezTo>
                    <a:pt x="7874" y="16373"/>
                    <a:pt x="8043" y="16483"/>
                    <a:pt x="8261" y="16579"/>
                  </a:cubicBezTo>
                  <a:cubicBezTo>
                    <a:pt x="8478" y="16673"/>
                    <a:pt x="8676" y="16720"/>
                    <a:pt x="8857" y="16720"/>
                  </a:cubicBezTo>
                  <a:lnTo>
                    <a:pt x="9617" y="16720"/>
                  </a:lnTo>
                  <a:cubicBezTo>
                    <a:pt x="9795" y="16720"/>
                    <a:pt x="9993" y="16675"/>
                    <a:pt x="10205" y="16585"/>
                  </a:cubicBezTo>
                  <a:cubicBezTo>
                    <a:pt x="10417" y="16495"/>
                    <a:pt x="10592" y="16382"/>
                    <a:pt x="10727" y="16249"/>
                  </a:cubicBezTo>
                  <a:lnTo>
                    <a:pt x="18164" y="8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śḻídè">
              <a:extLst>
                <a:ext uri="{FF2B5EF4-FFF2-40B4-BE49-F238E27FC236}">
                  <a16:creationId xmlns:a16="http://schemas.microsoft.com/office/drawing/2014/main" id="{17118E31-CCF3-D515-F363-E39CC8C914CE}"/>
                </a:ext>
              </a:extLst>
            </p:cNvPr>
            <p:cNvSpPr txBox="1"/>
            <p:nvPr/>
          </p:nvSpPr>
          <p:spPr bwMode="auto">
            <a:xfrm>
              <a:off x="1403337" y="2997300"/>
              <a:ext cx="1710356" cy="58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/>
                <a:t>岱洛医疗在上</a:t>
              </a:r>
              <a:endParaRPr lang="en-US" altLang="zh-CN" sz="14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/>
                <a:t>海成立</a:t>
              </a:r>
              <a:endParaRPr lang="en-US" altLang="zh-CN" sz="1400" b="1" dirty="0"/>
            </a:p>
          </p:txBody>
        </p:sp>
        <p:sp>
          <p:nvSpPr>
            <p:cNvPr id="76" name="íṥľîdè">
              <a:extLst>
                <a:ext uri="{FF2B5EF4-FFF2-40B4-BE49-F238E27FC236}">
                  <a16:creationId xmlns:a16="http://schemas.microsoft.com/office/drawing/2014/main" id="{F551FEE0-E26A-17A1-72D3-4E823BB4D7F2}"/>
                </a:ext>
              </a:extLst>
            </p:cNvPr>
            <p:cNvSpPr txBox="1"/>
            <p:nvPr/>
          </p:nvSpPr>
          <p:spPr bwMode="auto">
            <a:xfrm>
              <a:off x="3235045" y="3047426"/>
              <a:ext cx="1670685" cy="103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/>
                <a:t>公司从上海迁</a:t>
              </a:r>
              <a:endParaRPr lang="en-US" altLang="zh-CN" sz="1400" b="1" dirty="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/>
                <a:t>至昆山，建立</a:t>
              </a:r>
              <a:endParaRPr lang="en-US" altLang="zh-CN" sz="1400" b="1" dirty="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/>
                <a:t>岱洛医疗产业</a:t>
              </a:r>
              <a:endParaRPr lang="en-US" altLang="zh-CN" sz="1400" b="1" dirty="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/>
                <a:t>园，占地</a:t>
              </a:r>
              <a:endParaRPr lang="en-US" altLang="zh-CN" sz="1400" b="1" dirty="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/>
                <a:t>30000</a:t>
              </a:r>
              <a:r>
                <a:rPr lang="zh-CN" altLang="en-US" sz="1400" b="1" dirty="0"/>
                <a:t>多平米</a:t>
              </a:r>
              <a:endParaRPr lang="en-US" altLang="zh-CN" sz="1400" b="1" dirty="0"/>
            </a:p>
          </p:txBody>
        </p:sp>
        <p:grpSp>
          <p:nvGrpSpPr>
            <p:cNvPr id="77" name="íSḻíḑè">
              <a:extLst>
                <a:ext uri="{FF2B5EF4-FFF2-40B4-BE49-F238E27FC236}">
                  <a16:creationId xmlns:a16="http://schemas.microsoft.com/office/drawing/2014/main" id="{6B5D0A14-6E97-7348-ED75-5C429E4372ED}"/>
                </a:ext>
              </a:extLst>
            </p:cNvPr>
            <p:cNvGrpSpPr/>
            <p:nvPr/>
          </p:nvGrpSpPr>
          <p:grpSpPr>
            <a:xfrm>
              <a:off x="5113285" y="3115748"/>
              <a:ext cx="1785224" cy="1218349"/>
              <a:chOff x="1481266" y="3618643"/>
              <a:chExt cx="1785224" cy="1218349"/>
            </a:xfrm>
          </p:grpSpPr>
          <p:sp>
            <p:nvSpPr>
              <p:cNvPr id="84" name="ísḷíďè">
                <a:extLst>
                  <a:ext uri="{FF2B5EF4-FFF2-40B4-BE49-F238E27FC236}">
                    <a16:creationId xmlns:a16="http://schemas.microsoft.com/office/drawing/2014/main" id="{40FE0138-5585-9FAB-025B-78AB009423AC}"/>
                  </a:ext>
                </a:extLst>
              </p:cNvPr>
              <p:cNvSpPr/>
              <p:nvPr/>
            </p:nvSpPr>
            <p:spPr bwMode="auto">
              <a:xfrm>
                <a:off x="1481266" y="4042587"/>
                <a:ext cx="1710356" cy="794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just">
                  <a:buFont typeface="Wingdings" panose="05000000000000000000" pitchFamily="2" charset="2"/>
                  <a:buChar char="n"/>
                </a:pPr>
                <a:r>
                  <a:rPr lang="en-US" altLang="zh-CN" sz="800" dirty="0">
                    <a:solidFill>
                      <a:schemeClr val="tx2"/>
                    </a:solidFill>
                  </a:rPr>
                  <a:t>2015</a:t>
                </a:r>
                <a:r>
                  <a:rPr lang="zh-CN" altLang="en-US" sz="800" dirty="0">
                    <a:solidFill>
                      <a:schemeClr val="tx2"/>
                    </a:solidFill>
                  </a:rPr>
                  <a:t>，萌牙客口腔门诊连锁品牌成立（拟上市主体外）</a:t>
                </a:r>
                <a:endParaRPr lang="en-US" altLang="zh-CN" sz="800" dirty="0">
                  <a:solidFill>
                    <a:schemeClr val="tx2"/>
                  </a:solidFill>
                </a:endParaRP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sz="800" dirty="0">
                    <a:solidFill>
                      <a:schemeClr val="tx2"/>
                    </a:solidFill>
                  </a:rPr>
                  <a:t>2020</a:t>
                </a:r>
                <a:r>
                  <a:rPr lang="zh-CN" altLang="en-US" sz="800" dirty="0">
                    <a:solidFill>
                      <a:schemeClr val="tx2"/>
                    </a:solidFill>
                  </a:rPr>
                  <a:t>年疫情期间，公司成为</a:t>
                </a:r>
                <a:r>
                  <a:rPr lang="zh-CN" altLang="en-US" sz="800" dirty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第一家向全球供货的口外抽吸机中国厂商，第一批获得出口资质的中国制氧机厂商</a:t>
                </a:r>
              </a:p>
            </p:txBody>
          </p:sp>
          <p:sp>
            <p:nvSpPr>
              <p:cNvPr id="85" name="išḷïḓé">
                <a:extLst>
                  <a:ext uri="{FF2B5EF4-FFF2-40B4-BE49-F238E27FC236}">
                    <a16:creationId xmlns:a16="http://schemas.microsoft.com/office/drawing/2014/main" id="{46EB8AFE-BA5B-CE57-2418-99144DDF9814}"/>
                  </a:ext>
                </a:extLst>
              </p:cNvPr>
              <p:cNvSpPr txBox="1"/>
              <p:nvPr/>
            </p:nvSpPr>
            <p:spPr bwMode="auto">
              <a:xfrm>
                <a:off x="1556134" y="3618643"/>
                <a:ext cx="1710356" cy="4648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spcBef>
                    <a:spcPct val="0"/>
                  </a:spcBef>
                </a:pPr>
                <a:r>
                  <a:rPr lang="zh-CN" altLang="en-US" sz="1400" b="1" dirty="0"/>
                  <a:t>子公司岱镁</a:t>
                </a:r>
                <a:endParaRPr lang="en-US" altLang="zh-CN" sz="1400" b="1" dirty="0"/>
              </a:p>
              <a:p>
                <a:pPr algn="just">
                  <a:spcBef>
                    <a:spcPct val="0"/>
                  </a:spcBef>
                </a:pPr>
                <a:r>
                  <a:rPr lang="zh-CN" altLang="en-US" sz="1400" b="1" dirty="0"/>
                  <a:t>医疗（呼吸</a:t>
                </a:r>
                <a:endParaRPr lang="en-US" altLang="zh-CN" sz="1400" b="1" dirty="0"/>
              </a:p>
              <a:p>
                <a:pPr algn="just">
                  <a:spcBef>
                    <a:spcPct val="0"/>
                  </a:spcBef>
                </a:pPr>
                <a:r>
                  <a:rPr lang="zh-CN" altLang="en-US" sz="1400" b="1" dirty="0"/>
                  <a:t>制氧板块）</a:t>
                </a:r>
                <a:endParaRPr lang="en-US" altLang="zh-CN" sz="1400" b="1" dirty="0"/>
              </a:p>
              <a:p>
                <a:pPr algn="just">
                  <a:spcBef>
                    <a:spcPct val="0"/>
                  </a:spcBef>
                </a:pPr>
                <a:r>
                  <a:rPr lang="zh-CN" altLang="en-US" sz="1400" b="1" dirty="0"/>
                  <a:t>成立</a:t>
                </a:r>
                <a:endParaRPr lang="en-US" altLang="zh-CN" sz="1400" b="1" dirty="0"/>
              </a:p>
            </p:txBody>
          </p:sp>
        </p:grpSp>
        <p:grpSp>
          <p:nvGrpSpPr>
            <p:cNvPr id="78" name="ïşľíḑe">
              <a:extLst>
                <a:ext uri="{FF2B5EF4-FFF2-40B4-BE49-F238E27FC236}">
                  <a16:creationId xmlns:a16="http://schemas.microsoft.com/office/drawing/2014/main" id="{4029388C-4B84-16E6-BFF9-BE145625B809}"/>
                </a:ext>
              </a:extLst>
            </p:cNvPr>
            <p:cNvGrpSpPr/>
            <p:nvPr/>
          </p:nvGrpSpPr>
          <p:grpSpPr>
            <a:xfrm>
              <a:off x="6961786" y="3444197"/>
              <a:ext cx="1710356" cy="1141050"/>
              <a:chOff x="1508249" y="4201025"/>
              <a:chExt cx="1710356" cy="1141050"/>
            </a:xfrm>
          </p:grpSpPr>
          <p:sp>
            <p:nvSpPr>
              <p:cNvPr id="82" name="iṥḷiḑe">
                <a:extLst>
                  <a:ext uri="{FF2B5EF4-FFF2-40B4-BE49-F238E27FC236}">
                    <a16:creationId xmlns:a16="http://schemas.microsoft.com/office/drawing/2014/main" id="{80C62779-58D1-6297-292D-0F94B855AD84}"/>
                  </a:ext>
                </a:extLst>
              </p:cNvPr>
              <p:cNvSpPr/>
              <p:nvPr/>
            </p:nvSpPr>
            <p:spPr bwMode="auto">
              <a:xfrm>
                <a:off x="1508249" y="4547668"/>
                <a:ext cx="1710356" cy="794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endParaRPr lang="en-US" altLang="zh-CN" sz="1100" dirty="0"/>
              </a:p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1300" b="1" dirty="0">
                    <a:solidFill>
                      <a:schemeClr val="accent3"/>
                    </a:solidFill>
                  </a:rPr>
                  <a:t>公司正式启动融资和</a:t>
                </a:r>
                <a:r>
                  <a:rPr lang="en-US" altLang="zh-CN" sz="1300" b="1" dirty="0">
                    <a:solidFill>
                      <a:schemeClr val="accent3"/>
                    </a:solidFill>
                  </a:rPr>
                  <a:t>IPO</a:t>
                </a:r>
                <a:r>
                  <a:rPr lang="zh-CN" altLang="en-US" sz="1300" b="1" dirty="0">
                    <a:solidFill>
                      <a:schemeClr val="accent3"/>
                    </a:solidFill>
                  </a:rPr>
                  <a:t>准备工作</a:t>
                </a:r>
                <a:endParaRPr lang="en-US" altLang="zh-CN" sz="13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3" name="ïṣļîḑè">
                <a:extLst>
                  <a:ext uri="{FF2B5EF4-FFF2-40B4-BE49-F238E27FC236}">
                    <a16:creationId xmlns:a16="http://schemas.microsoft.com/office/drawing/2014/main" id="{DD21CAC9-AB44-90E7-D772-3386C618C1E2}"/>
                  </a:ext>
                </a:extLst>
              </p:cNvPr>
              <p:cNvSpPr txBox="1"/>
              <p:nvPr/>
            </p:nvSpPr>
            <p:spPr bwMode="auto">
              <a:xfrm>
                <a:off x="1508249" y="4201025"/>
                <a:ext cx="171035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/>
                  <a:t>加快数字影像</a:t>
                </a:r>
                <a:endParaRPr lang="en-US" altLang="zh-CN" sz="1400" b="1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/>
                  <a:t>产品研发，</a:t>
                </a:r>
                <a:endParaRPr lang="en-US" altLang="zh-CN" sz="1400" b="1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/>
                  <a:t>子公司苏州</a:t>
                </a:r>
                <a:endParaRPr lang="en-US" altLang="zh-CN" sz="1400" b="1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/>
                  <a:t>缔影数字科技</a:t>
                </a:r>
                <a:endParaRPr lang="en-US" altLang="zh-CN" sz="1400" b="1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/>
                  <a:t>、岱洛医疗</a:t>
                </a:r>
                <a:endParaRPr lang="en-US" altLang="zh-CN" sz="1400" b="1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/>
                  <a:t>上海分公司成立</a:t>
                </a:r>
                <a:endParaRPr lang="en-US" altLang="zh-CN" sz="1400" b="1" dirty="0"/>
              </a:p>
            </p:txBody>
          </p:sp>
        </p:grpSp>
        <p:grpSp>
          <p:nvGrpSpPr>
            <p:cNvPr id="79" name="íṥļíḓé">
              <a:extLst>
                <a:ext uri="{FF2B5EF4-FFF2-40B4-BE49-F238E27FC236}">
                  <a16:creationId xmlns:a16="http://schemas.microsoft.com/office/drawing/2014/main" id="{88C10660-D107-E627-6C9A-1255559D5DB9}"/>
                </a:ext>
              </a:extLst>
            </p:cNvPr>
            <p:cNvGrpSpPr/>
            <p:nvPr/>
          </p:nvGrpSpPr>
          <p:grpSpPr>
            <a:xfrm>
              <a:off x="8774420" y="2689857"/>
              <a:ext cx="1753733" cy="1560523"/>
              <a:chOff x="8794164" y="2757974"/>
              <a:chExt cx="1753733" cy="1560523"/>
            </a:xfrm>
          </p:grpSpPr>
          <p:sp>
            <p:nvSpPr>
              <p:cNvPr id="80" name="îṧḻîḋè">
                <a:extLst>
                  <a:ext uri="{FF2B5EF4-FFF2-40B4-BE49-F238E27FC236}">
                    <a16:creationId xmlns:a16="http://schemas.microsoft.com/office/drawing/2014/main" id="{8091684F-8B58-BDCA-3BFE-651701161BF4}"/>
                  </a:ext>
                </a:extLst>
              </p:cNvPr>
              <p:cNvSpPr/>
              <p:nvPr/>
            </p:nvSpPr>
            <p:spPr bwMode="auto">
              <a:xfrm>
                <a:off x="8794164" y="3524091"/>
                <a:ext cx="1710356" cy="794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1300" b="1" dirty="0">
                    <a:solidFill>
                      <a:schemeClr val="accent3"/>
                    </a:solidFill>
                  </a:rPr>
                  <a:t>登陆资本市场，进一步发展壮大</a:t>
                </a:r>
                <a:endParaRPr lang="en-US" altLang="zh-CN" sz="13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1" name="ïşḻîḍe">
                <a:extLst>
                  <a:ext uri="{FF2B5EF4-FFF2-40B4-BE49-F238E27FC236}">
                    <a16:creationId xmlns:a16="http://schemas.microsoft.com/office/drawing/2014/main" id="{3B2E7838-AA94-DD26-FFF5-C582BAC12277}"/>
                  </a:ext>
                </a:extLst>
              </p:cNvPr>
              <p:cNvSpPr txBox="1"/>
              <p:nvPr/>
            </p:nvSpPr>
            <p:spPr bwMode="auto">
              <a:xfrm>
                <a:off x="8837541" y="2757974"/>
                <a:ext cx="1710356" cy="723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200" b="1" dirty="0"/>
                  <a:t>将相继推出众多</a:t>
                </a:r>
                <a:endParaRPr lang="en-US" altLang="zh-CN" sz="1200" b="1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1200" b="1" dirty="0"/>
                  <a:t>口腔数字影像、</a:t>
                </a:r>
                <a:endParaRPr lang="en-US" altLang="zh-CN" sz="1200" b="1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1200" b="1" dirty="0"/>
                  <a:t>大型口腔正负压、</a:t>
                </a:r>
                <a:endParaRPr lang="en-US" altLang="zh-CN" sz="1200" b="1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1200" b="1" dirty="0"/>
                  <a:t>口腔感控设</a:t>
                </a:r>
                <a:endParaRPr lang="en-US" altLang="zh-CN" sz="1200" b="1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1200" b="1" dirty="0"/>
                  <a:t>备等新产品</a:t>
                </a:r>
                <a:endParaRPr lang="en-US" altLang="zh-CN" sz="1200" b="1" dirty="0"/>
              </a:p>
              <a:p>
                <a:pPr>
                  <a:spcBef>
                    <a:spcPct val="0"/>
                  </a:spcBef>
                </a:pPr>
                <a:r>
                  <a:rPr lang="zh-CN" altLang="en-US" sz="1200" b="1" dirty="0"/>
                  <a:t>成都分公司成立</a:t>
                </a:r>
                <a:endParaRPr lang="en-US" altLang="zh-CN" sz="1200" b="1" dirty="0"/>
              </a:p>
            </p:txBody>
          </p:sp>
        </p:grpSp>
      </p:grpSp>
      <p:pic>
        <p:nvPicPr>
          <p:cNvPr id="89" name="图片 88">
            <a:extLst>
              <a:ext uri="{FF2B5EF4-FFF2-40B4-BE49-F238E27FC236}">
                <a16:creationId xmlns:a16="http://schemas.microsoft.com/office/drawing/2014/main" id="{FBCECE1C-30AE-DC42-7DFD-62D728343C0C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98375" y="2883852"/>
            <a:ext cx="1105296" cy="890687"/>
          </a:xfrm>
          <a:prstGeom prst="rect">
            <a:avLst/>
          </a:prstGeom>
        </p:spPr>
      </p:pic>
      <p:sp>
        <p:nvSpPr>
          <p:cNvPr id="90" name="文本框 89">
            <a:extLst>
              <a:ext uri="{FF2B5EF4-FFF2-40B4-BE49-F238E27FC236}">
                <a16:creationId xmlns:a16="http://schemas.microsoft.com/office/drawing/2014/main" id="{E7A54F0E-2347-EAD7-2C6A-ACC071601D7D}"/>
              </a:ext>
            </a:extLst>
          </p:cNvPr>
          <p:cNvSpPr txBox="1"/>
          <p:nvPr/>
        </p:nvSpPr>
        <p:spPr>
          <a:xfrm>
            <a:off x="1619671" y="2479124"/>
            <a:ext cx="1168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n"/>
            </a:pPr>
            <a:r>
              <a:rPr lang="en-US" altLang="zh-CN" sz="900" dirty="0">
                <a:solidFill>
                  <a:schemeClr val="tx2"/>
                </a:solidFill>
              </a:rPr>
              <a:t>2005</a:t>
            </a:r>
            <a:r>
              <a:rPr lang="zh-CN" altLang="en-US" sz="900" dirty="0">
                <a:solidFill>
                  <a:schemeClr val="tx2"/>
                </a:solidFill>
              </a:rPr>
              <a:t>年，在国内最早提出静音无油空压机概念（口腔正负压产品逐渐成为全球销量第一）</a:t>
            </a:r>
            <a:endParaRPr lang="en-US" altLang="zh-CN" sz="900" dirty="0">
              <a:solidFill>
                <a:schemeClr val="tx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n"/>
            </a:pPr>
            <a:r>
              <a:rPr lang="en-US" altLang="zh-CN" sz="900" dirty="0">
                <a:solidFill>
                  <a:schemeClr val="tx2"/>
                </a:solidFill>
              </a:rPr>
              <a:t>2007</a:t>
            </a:r>
            <a:r>
              <a:rPr lang="zh-CN" altLang="en-US" sz="900" dirty="0">
                <a:solidFill>
                  <a:schemeClr val="tx2"/>
                </a:solidFill>
              </a:rPr>
              <a:t>年，公司推出口腔抽吸机</a:t>
            </a:r>
            <a:endParaRPr lang="en-US" altLang="zh-CN" sz="900" dirty="0">
              <a:solidFill>
                <a:schemeClr val="tx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n"/>
            </a:pPr>
            <a:r>
              <a:rPr lang="en-US" altLang="zh-CN" sz="900" dirty="0">
                <a:solidFill>
                  <a:schemeClr val="tx2"/>
                </a:solidFill>
              </a:rPr>
              <a:t>2008</a:t>
            </a:r>
            <a:r>
              <a:rPr lang="zh-CN" altLang="en-US" sz="900" dirty="0">
                <a:solidFill>
                  <a:schemeClr val="tx2"/>
                </a:solidFill>
              </a:rPr>
              <a:t>年，推出便携式牙科治疗机</a:t>
            </a:r>
            <a:endParaRPr lang="en-US" altLang="zh-CN" sz="900" dirty="0">
              <a:solidFill>
                <a:schemeClr val="tx2"/>
              </a:solidFill>
            </a:endParaRPr>
          </a:p>
        </p:txBody>
      </p:sp>
      <p:pic>
        <p:nvPicPr>
          <p:cNvPr id="91" name="图片 90" descr="岱洛 最终logo--四季花25">
            <a:extLst>
              <a:ext uri="{FF2B5EF4-FFF2-40B4-BE49-F238E27FC236}">
                <a16:creationId xmlns:a16="http://schemas.microsoft.com/office/drawing/2014/main" id="{83B06098-5801-83F8-77EC-27C8BE164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 descr="01">
            <a:extLst>
              <a:ext uri="{FF2B5EF4-FFF2-40B4-BE49-F238E27FC236}">
                <a16:creationId xmlns:a16="http://schemas.microsoft.com/office/drawing/2014/main" id="{36B51D8A-E894-7E69-12EF-49F680621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75606"/>
            <a:ext cx="3724432" cy="307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E2436570-ABE7-FCD0-A2A6-688BD69B6930}"/>
              </a:ext>
            </a:extLst>
          </p:cNvPr>
          <p:cNvSpPr/>
          <p:nvPr/>
        </p:nvSpPr>
        <p:spPr bwMode="auto">
          <a:xfrm>
            <a:off x="4427984" y="195486"/>
            <a:ext cx="4032448" cy="38884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ts val="2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江苏岱洛医疗科技有限公司创建于2004年，专注于口腔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等医疗设备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研发、生产、销售的一体化服务，现拥有30000平米产业面积，产品远销全球100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多个国家和地区。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ts val="2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经过多年发展，建立了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覆盖口腔机房整体解决方案、口腔感控解决方案、口腔数字化影像解决方案、呼吸制氧解决方案、便携式牙科治疗解决方案等的丰富产品线。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2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公司以“客户第一、激情、诚信、进取”为核心价值观，通过持续研发和对高品质细节的不断追求，致力于成为世界领先的医疗设备综合服务商。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ts val="2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3" name="组合 1">
            <a:extLst>
              <a:ext uri="{FF2B5EF4-FFF2-40B4-BE49-F238E27FC236}">
                <a16:creationId xmlns:a16="http://schemas.microsoft.com/office/drawing/2014/main" id="{CEF3C6B0-ED6C-C71E-6613-4DB391D9E7BC}"/>
              </a:ext>
            </a:extLst>
          </p:cNvPr>
          <p:cNvGrpSpPr/>
          <p:nvPr/>
        </p:nvGrpSpPr>
        <p:grpSpPr bwMode="auto">
          <a:xfrm>
            <a:off x="179512" y="4083918"/>
            <a:ext cx="5743987" cy="872326"/>
            <a:chOff x="4656138" y="5162550"/>
            <a:chExt cx="6059487" cy="1519238"/>
          </a:xfrm>
        </p:grpSpPr>
        <p:pic>
          <p:nvPicPr>
            <p:cNvPr id="54" name="图片 6146">
              <a:extLst>
                <a:ext uri="{FF2B5EF4-FFF2-40B4-BE49-F238E27FC236}">
                  <a16:creationId xmlns:a16="http://schemas.microsoft.com/office/drawing/2014/main" id="{DEE39B49-60E5-C1A8-C826-32CAC241C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39200" y="5162550"/>
              <a:ext cx="1876425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图片 6149" descr="翔创LOGO （新款）">
              <a:extLst>
                <a:ext uri="{FF2B5EF4-FFF2-40B4-BE49-F238E27FC236}">
                  <a16:creationId xmlns:a16="http://schemas.microsoft.com/office/drawing/2014/main" id="{0456062C-703B-4863-167A-4DCBED91E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86588" y="5834063"/>
              <a:ext cx="15001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图片 6150">
              <a:extLst>
                <a:ext uri="{FF2B5EF4-FFF2-40B4-BE49-F238E27FC236}">
                  <a16:creationId xmlns:a16="http://schemas.microsoft.com/office/drawing/2014/main" id="{654AD80E-D05E-7011-327A-1AB519821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656138" y="5692775"/>
              <a:ext cx="2330450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图片 36" descr="岱美-09-25-04_副本">
            <a:extLst>
              <a:ext uri="{FF2B5EF4-FFF2-40B4-BE49-F238E27FC236}">
                <a16:creationId xmlns:a16="http://schemas.microsoft.com/office/drawing/2014/main" id="{EABFA73E-84E2-57DC-F594-C708A54A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176" y="4094234"/>
            <a:ext cx="1080120" cy="69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C2D8496-F64F-76DD-68FA-9380255D1AC9}"/>
              </a:ext>
            </a:extLst>
          </p:cNvPr>
          <p:cNvSpPr txBox="1"/>
          <p:nvPr/>
        </p:nvSpPr>
        <p:spPr>
          <a:xfrm>
            <a:off x="491979" y="2674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公司概况</a:t>
            </a:r>
          </a:p>
        </p:txBody>
      </p:sp>
      <p:pic>
        <p:nvPicPr>
          <p:cNvPr id="59" name="图片 58" descr="岱洛 最终logo--四季花25">
            <a:extLst>
              <a:ext uri="{FF2B5EF4-FFF2-40B4-BE49-F238E27FC236}">
                <a16:creationId xmlns:a16="http://schemas.microsoft.com/office/drawing/2014/main" id="{58910465-CD68-37B5-82DB-A83520EB1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内容占位符 33">
            <a:extLst>
              <a:ext uri="{FF2B5EF4-FFF2-40B4-BE49-F238E27FC236}">
                <a16:creationId xmlns:a16="http://schemas.microsoft.com/office/drawing/2014/main" id="{9CAA750A-266D-E623-4C8A-4FEC53AB6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3054"/>
            <a:ext cx="9144000" cy="4160446"/>
          </a:xfr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0F2C5F63-BBF9-E8D0-9955-84A8404C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35696"/>
            <a:ext cx="7286452" cy="102869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提升中国医疗设备的世界地位</a:t>
            </a:r>
            <a:b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致力于成为全球医疗行业认可的品牌</a:t>
            </a:r>
          </a:p>
        </p:txBody>
      </p:sp>
      <p:pic>
        <p:nvPicPr>
          <p:cNvPr id="32" name="图片 31" descr="岱洛 最终logo--四季花25">
            <a:extLst>
              <a:ext uri="{FF2B5EF4-FFF2-40B4-BE49-F238E27FC236}">
                <a16:creationId xmlns:a16="http://schemas.microsoft.com/office/drawing/2014/main" id="{75FCEA85-DE6F-C2AD-5AD8-952664B8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9" name="Rectangle 9"/>
          <p:cNvSpPr>
            <a:spLocks noGrp="1" noChangeArrowheads="1"/>
          </p:cNvSpPr>
          <p:nvPr>
            <p:ph idx="1"/>
          </p:nvPr>
        </p:nvSpPr>
        <p:spPr>
          <a:xfrm>
            <a:off x="4511818" y="843558"/>
            <a:ext cx="4245704" cy="41115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zh-CN" altLang="en-US" sz="1350" b="1" dirty="0">
                <a:solidFill>
                  <a:srgbClr val="4C2A39"/>
                </a:solidFill>
                <a:latin typeface="+mn-ea"/>
              </a:rPr>
              <a:t>创造价值：</a:t>
            </a:r>
            <a:endParaRPr lang="en-US" altLang="zh-CN" sz="1050" dirty="0">
              <a:solidFill>
                <a:srgbClr val="4C2A39"/>
              </a:solidFill>
              <a:latin typeface="+mn-ea"/>
            </a:endParaRPr>
          </a:p>
          <a:p>
            <a:pPr lvl="1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050" dirty="0">
                <a:latin typeface="+mn-ea"/>
              </a:rPr>
              <a:t>&gt;</a:t>
            </a:r>
            <a:r>
              <a:rPr lang="zh-CN" altLang="en-US" sz="1050" dirty="0">
                <a:latin typeface="+mn-ea"/>
              </a:rPr>
              <a:t>创造性满足客户需求，为客户创造价值</a:t>
            </a:r>
            <a:endParaRPr lang="en-US" altLang="zh-CN" sz="1050" dirty="0">
              <a:latin typeface="+mn-ea"/>
            </a:endParaRPr>
          </a:p>
          <a:p>
            <a:pPr lvl="1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050" dirty="0">
                <a:latin typeface="+mn-ea"/>
              </a:rPr>
              <a:t>&gt;(</a:t>
            </a:r>
            <a:r>
              <a:rPr lang="zh-CN" altLang="en-US" sz="1050" dirty="0">
                <a:latin typeface="+mn-ea"/>
              </a:rPr>
              <a:t>价值越大，企业越强；周期越长，活得越久）</a:t>
            </a: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zh-CN" altLang="en-US" sz="1350" b="1" dirty="0">
                <a:solidFill>
                  <a:srgbClr val="4C2A39"/>
                </a:solidFill>
                <a:latin typeface="+mn-ea"/>
              </a:rPr>
              <a:t>追求卓越：</a:t>
            </a:r>
            <a:endParaRPr lang="en-US" altLang="zh-CN" sz="1350" b="1" dirty="0">
              <a:solidFill>
                <a:srgbClr val="4C2A39"/>
              </a:solidFill>
              <a:latin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350" b="1" dirty="0">
                <a:solidFill>
                  <a:srgbClr val="4C2A39"/>
                </a:solidFill>
                <a:latin typeface="+mn-ea"/>
              </a:rPr>
              <a:t>    </a:t>
            </a:r>
            <a:r>
              <a:rPr lang="en-US" altLang="zh-CN" sz="1050" dirty="0">
                <a:solidFill>
                  <a:srgbClr val="4C2A39"/>
                </a:solidFill>
                <a:latin typeface="+mn-ea"/>
              </a:rPr>
              <a:t>&gt;</a:t>
            </a:r>
            <a:r>
              <a:rPr lang="zh-CN" altLang="en-US" sz="1050" dirty="0">
                <a:solidFill>
                  <a:srgbClr val="4C2A39"/>
                </a:solidFill>
                <a:latin typeface="+mn-ea"/>
              </a:rPr>
              <a:t>给员工提供一个追求卓越、提升自我的平台</a:t>
            </a:r>
            <a:endParaRPr lang="en-US" altLang="zh-CN" sz="1050" dirty="0">
              <a:solidFill>
                <a:srgbClr val="4C2A39"/>
              </a:solidFill>
              <a:latin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050" dirty="0">
                <a:solidFill>
                  <a:srgbClr val="4C2A39"/>
                </a:solidFill>
                <a:latin typeface="+mn-ea"/>
                <a:sym typeface="+mn-ea"/>
              </a:rPr>
              <a:t>     &gt;(</a:t>
            </a:r>
            <a:r>
              <a:rPr lang="zh-CN" altLang="en-US" sz="1050" dirty="0">
                <a:latin typeface="+mn-ea"/>
                <a:sym typeface="+mn-ea"/>
              </a:rPr>
              <a:t>舞台越大，班子更多；剧本越多，角色更多）</a:t>
            </a:r>
            <a:endParaRPr lang="zh-CN" altLang="en-US" sz="105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zh-CN" altLang="en-US" sz="1350" b="1" dirty="0">
                <a:solidFill>
                  <a:srgbClr val="4C2A39"/>
                </a:solidFill>
                <a:latin typeface="+mn-ea"/>
              </a:rPr>
              <a:t>共同发展：</a:t>
            </a:r>
            <a:endParaRPr lang="en-US" altLang="zh-CN" sz="1350" b="1" dirty="0">
              <a:solidFill>
                <a:srgbClr val="4C2A39"/>
              </a:solidFill>
              <a:latin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050" dirty="0">
                <a:latin typeface="+mn-ea"/>
              </a:rPr>
              <a:t>     &gt;</a:t>
            </a:r>
            <a:r>
              <a:rPr lang="zh-CN" altLang="en-US" sz="1050" dirty="0">
                <a:latin typeface="+mn-ea"/>
              </a:rPr>
              <a:t>公司的发展为员工带来经济收入和事业机会的发展</a:t>
            </a:r>
            <a:endParaRPr lang="en-US" altLang="zh-CN" sz="105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050" dirty="0">
                <a:latin typeface="+mn-ea"/>
              </a:rPr>
              <a:t>     &gt;</a:t>
            </a:r>
            <a:r>
              <a:rPr lang="zh-CN" altLang="en-US" sz="1050" dirty="0">
                <a:latin typeface="+mn-ea"/>
              </a:rPr>
              <a:t>（企业盈利就是硬道理，人员收入增长是硬道理）</a:t>
            </a: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zh-CN" altLang="en-US" sz="1350" b="1" dirty="0">
                <a:latin typeface="+mn-ea"/>
              </a:rPr>
              <a:t>报恩社会：</a:t>
            </a: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050" dirty="0">
                <a:latin typeface="+mn-ea"/>
              </a:rPr>
              <a:t>    &gt;</a:t>
            </a:r>
            <a:r>
              <a:rPr lang="zh-CN" altLang="en-US" sz="1050" dirty="0">
                <a:latin typeface="+mn-ea"/>
              </a:rPr>
              <a:t>身怀感恩之心，报效我们的社会</a:t>
            </a:r>
            <a:endParaRPr lang="en-US" altLang="zh-CN" sz="105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450"/>
              </a:spcBef>
            </a:pPr>
            <a:r>
              <a:rPr lang="en-US" altLang="zh-CN" sz="1050" dirty="0">
                <a:latin typeface="+mn-ea"/>
              </a:rPr>
              <a:t>    &gt;</a:t>
            </a:r>
            <a:r>
              <a:rPr lang="zh-CN" altLang="en-US" sz="1050" dirty="0">
                <a:latin typeface="+mn-ea"/>
              </a:rPr>
              <a:t>（立功</a:t>
            </a:r>
            <a:r>
              <a:rPr lang="zh-CN" altLang="en-US" sz="1050" dirty="0"/>
              <a:t>，立德，立言）</a:t>
            </a:r>
            <a:r>
              <a:rPr lang="zh-CN" altLang="en-US" sz="1050" dirty="0">
                <a:solidFill>
                  <a:srgbClr val="4C2A39"/>
                </a:solidFill>
                <a:latin typeface="+mn-ea"/>
              </a:rPr>
              <a:t>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647901" y="867296"/>
            <a:ext cx="657193" cy="51476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kern="0" dirty="0">
                <a:solidFill>
                  <a:srgbClr val="FFFFFF"/>
                </a:solidFill>
                <a:latin typeface="Impact" panose="020B0806030902050204" pitchFamily="34" charset="0"/>
                <a:ea typeface="汉仪晓波折纸体简" panose="00020600040101010101" pitchFamily="18" charset="-122"/>
                <a:cs typeface="Arial" panose="020B0604020202020204" pitchFamily="34" charset="0"/>
              </a:rPr>
              <a:t>1</a:t>
            </a:r>
            <a:endParaRPr lang="zh-CN" altLang="en-US" sz="2700" kern="0" dirty="0">
              <a:solidFill>
                <a:srgbClr val="FFFFFF"/>
              </a:solidFill>
              <a:latin typeface="Impact" panose="020B0806030902050204" pitchFamily="34" charset="0"/>
              <a:ea typeface="汉仪晓波折纸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47901" y="1840961"/>
            <a:ext cx="657193" cy="514765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7E2518"/>
            </a:solidFill>
            <a:round/>
          </a:ln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kern="0" dirty="0">
                <a:solidFill>
                  <a:srgbClr val="FFFFFF"/>
                </a:solidFill>
                <a:latin typeface="Impact" panose="020B0806030902050204" pitchFamily="34" charset="0"/>
                <a:ea typeface="汉仪晓波折纸体简" panose="00020600040101010101" pitchFamily="18" charset="-122"/>
                <a:cs typeface="Arial" panose="020B0604020202020204" pitchFamily="34" charset="0"/>
              </a:rPr>
              <a:t>2</a:t>
            </a:r>
            <a:endParaRPr lang="zh-CN" altLang="en-US" sz="2700" kern="0" dirty="0">
              <a:solidFill>
                <a:srgbClr val="FFFFFF"/>
              </a:solidFill>
              <a:latin typeface="Impact" panose="020B0806030902050204" pitchFamily="34" charset="0"/>
              <a:ea typeface="汉仪晓波折纸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647901" y="2921081"/>
            <a:ext cx="657193" cy="51476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kern="0" dirty="0">
                <a:solidFill>
                  <a:srgbClr val="FFFFFF"/>
                </a:solidFill>
                <a:latin typeface="Impact" panose="020B0806030902050204" pitchFamily="34" charset="0"/>
                <a:ea typeface="汉仪晓波折纸体简" panose="00020600040101010101" pitchFamily="18" charset="-122"/>
                <a:cs typeface="Arial" panose="020B0604020202020204" pitchFamily="34" charset="0"/>
              </a:rPr>
              <a:t>3</a:t>
            </a:r>
            <a:endParaRPr lang="zh-CN" altLang="en-US" sz="2700" kern="0" dirty="0">
              <a:solidFill>
                <a:srgbClr val="FFFFFF"/>
              </a:solidFill>
              <a:latin typeface="Impact" panose="020B0806030902050204" pitchFamily="34" charset="0"/>
              <a:ea typeface="汉仪晓波折纸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B6CAA7-9E02-4722-93A2-32DFDF956F55}"/>
              </a:ext>
            </a:extLst>
          </p:cNvPr>
          <p:cNvSpPr txBox="1"/>
          <p:nvPr/>
        </p:nvSpPr>
        <p:spPr>
          <a:xfrm>
            <a:off x="6713220" y="2587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b="1">
                <a:solidFill>
                  <a:srgbClr val="7E2518"/>
                </a:solidFill>
                <a:ea typeface="汉仪晓波折纸体简" panose="00020600040101010101" pitchFamily="18" charset="-122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FEF0E6F-BEEC-4F61-89BB-5EC607279432}"/>
              </a:ext>
            </a:extLst>
          </p:cNvPr>
          <p:cNvCxnSpPr>
            <a:cxnSpLocks/>
          </p:cNvCxnSpPr>
          <p:nvPr/>
        </p:nvCxnSpPr>
        <p:spPr>
          <a:xfrm>
            <a:off x="251652" y="771550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7"/>
          <a:stretch/>
        </p:blipFill>
        <p:spPr>
          <a:xfrm>
            <a:off x="386478" y="1514486"/>
            <a:ext cx="3054699" cy="2641440"/>
          </a:xfrm>
          <a:prstGeom prst="rect">
            <a:avLst/>
          </a:prstGeom>
        </p:spPr>
      </p:pic>
      <p:sp>
        <p:nvSpPr>
          <p:cNvPr id="14" name="圆角矩形 15">
            <a:extLst>
              <a:ext uri="{FF2B5EF4-FFF2-40B4-BE49-F238E27FC236}">
                <a16:creationId xmlns:a16="http://schemas.microsoft.com/office/drawing/2014/main" id="{04B2B442-3D3A-4F76-90DF-025153C0D49A}"/>
              </a:ext>
            </a:extLst>
          </p:cNvPr>
          <p:cNvSpPr/>
          <p:nvPr/>
        </p:nvSpPr>
        <p:spPr>
          <a:xfrm>
            <a:off x="3635896" y="4073209"/>
            <a:ext cx="657193" cy="51476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kern="0" dirty="0">
                <a:solidFill>
                  <a:srgbClr val="FFFFFF"/>
                </a:solidFill>
                <a:latin typeface="Impact" panose="020B0806030902050204" pitchFamily="34" charset="0"/>
                <a:ea typeface="汉仪晓波折纸体简" panose="00020600040101010101" pitchFamily="18" charset="-122"/>
                <a:cs typeface="Arial" panose="020B0604020202020204" pitchFamily="34" charset="0"/>
              </a:rPr>
              <a:t>4</a:t>
            </a:r>
            <a:endParaRPr lang="zh-CN" altLang="en-US" sz="2700" kern="0" dirty="0">
              <a:solidFill>
                <a:srgbClr val="FFFFFF"/>
              </a:solidFill>
              <a:latin typeface="Impact" panose="020B0806030902050204" pitchFamily="34" charset="0"/>
              <a:ea typeface="汉仪晓波折纸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" name="心形 2">
            <a:extLst>
              <a:ext uri="{FF2B5EF4-FFF2-40B4-BE49-F238E27FC236}">
                <a16:creationId xmlns:a16="http://schemas.microsoft.com/office/drawing/2014/main" id="{FFB7AC52-D08F-4265-906A-51C3C6E899F1}"/>
              </a:ext>
            </a:extLst>
          </p:cNvPr>
          <p:cNvSpPr/>
          <p:nvPr/>
        </p:nvSpPr>
        <p:spPr>
          <a:xfrm>
            <a:off x="6228184" y="179875"/>
            <a:ext cx="504056" cy="4154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岱洛 最终logo--四季花25">
            <a:extLst>
              <a:ext uri="{FF2B5EF4-FFF2-40B4-BE49-F238E27FC236}">
                <a16:creationId xmlns:a16="http://schemas.microsoft.com/office/drawing/2014/main" id="{1345925E-CE63-5783-9A18-B3367FFD3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6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64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4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4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64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64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64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64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643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643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2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115616" y="1779662"/>
            <a:ext cx="657193" cy="514765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kern="0" dirty="0">
                <a:solidFill>
                  <a:srgbClr val="FFFFFF"/>
                </a:solidFill>
                <a:latin typeface="Impact" panose="020B0806030902050204" pitchFamily="34" charset="0"/>
                <a:ea typeface="汉仪晓波折纸体简" panose="00020600040101010101" pitchFamily="18" charset="-122"/>
                <a:cs typeface="Arial" panose="020B0604020202020204" pitchFamily="34" charset="0"/>
              </a:rPr>
              <a:t>1</a:t>
            </a:r>
            <a:endParaRPr lang="zh-CN" altLang="en-US" sz="2700" kern="0" dirty="0">
              <a:solidFill>
                <a:srgbClr val="FFFFFF"/>
              </a:solidFill>
              <a:latin typeface="Impact" panose="020B0806030902050204" pitchFamily="34" charset="0"/>
              <a:ea typeface="汉仪晓波折纸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B6CAA7-9E02-4722-93A2-32DFDF956F55}"/>
              </a:ext>
            </a:extLst>
          </p:cNvPr>
          <p:cNvSpPr txBox="1"/>
          <p:nvPr/>
        </p:nvSpPr>
        <p:spPr>
          <a:xfrm>
            <a:off x="6660232" y="492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b="1">
                <a:solidFill>
                  <a:srgbClr val="7E2518"/>
                </a:solidFill>
                <a:ea typeface="汉仪晓波折纸体简" panose="00020600040101010101" pitchFamily="18" charset="-122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FEF0E6F-BEEC-4F61-89BB-5EC607279432}"/>
              </a:ext>
            </a:extLst>
          </p:cNvPr>
          <p:cNvCxnSpPr>
            <a:cxnSpLocks/>
          </p:cNvCxnSpPr>
          <p:nvPr/>
        </p:nvCxnSpPr>
        <p:spPr>
          <a:xfrm>
            <a:off x="249693" y="603866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5">
            <a:extLst>
              <a:ext uri="{FF2B5EF4-FFF2-40B4-BE49-F238E27FC236}">
                <a16:creationId xmlns:a16="http://schemas.microsoft.com/office/drawing/2014/main" id="{04B2B442-3D3A-4F76-90DF-025153C0D49A}"/>
              </a:ext>
            </a:extLst>
          </p:cNvPr>
          <p:cNvSpPr/>
          <p:nvPr/>
        </p:nvSpPr>
        <p:spPr>
          <a:xfrm>
            <a:off x="7285376" y="3213901"/>
            <a:ext cx="657193" cy="514765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kern="0" dirty="0">
                <a:solidFill>
                  <a:srgbClr val="FFFFFF"/>
                </a:solidFill>
                <a:latin typeface="Impact" panose="020B0806030902050204" pitchFamily="34" charset="0"/>
                <a:ea typeface="汉仪晓波折纸体简" panose="00020600040101010101" pitchFamily="18" charset="-122"/>
                <a:cs typeface="Arial" panose="020B0604020202020204" pitchFamily="34" charset="0"/>
              </a:rPr>
              <a:t>2</a:t>
            </a:r>
            <a:endParaRPr lang="zh-CN" altLang="en-US" sz="2700" kern="0" dirty="0">
              <a:solidFill>
                <a:srgbClr val="FFFFFF"/>
              </a:solidFill>
              <a:latin typeface="Impact" panose="020B0806030902050204" pitchFamily="34" charset="0"/>
              <a:ea typeface="汉仪晓波折纸体简" panose="00020600040101010101" pitchFamily="18" charset="-122"/>
              <a:cs typeface="Arial" panose="020B0604020202020204" pitchFamily="34" charset="0"/>
            </a:endParaRP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FD933D8A-FD13-4B8C-98E7-5EAAAC9AEAB3}"/>
              </a:ext>
            </a:extLst>
          </p:cNvPr>
          <p:cNvGrpSpPr/>
          <p:nvPr/>
        </p:nvGrpSpPr>
        <p:grpSpPr>
          <a:xfrm>
            <a:off x="5575866" y="60055"/>
            <a:ext cx="652318" cy="567476"/>
            <a:chOff x="4515091" y="3343406"/>
            <a:chExt cx="3365811" cy="3514594"/>
          </a:xfrm>
          <a:solidFill>
            <a:srgbClr val="7E2518"/>
          </a:solidFill>
        </p:grpSpPr>
        <p:sp>
          <p:nvSpPr>
            <p:cNvPr id="17" name="Freeform: Shape 88">
              <a:extLst>
                <a:ext uri="{FF2B5EF4-FFF2-40B4-BE49-F238E27FC236}">
                  <a16:creationId xmlns:a16="http://schemas.microsoft.com/office/drawing/2014/main" id="{850800A3-D3E3-4E57-8FDE-C2C01BB36094}"/>
                </a:ext>
              </a:extLst>
            </p:cNvPr>
            <p:cNvSpPr/>
            <p:nvPr/>
          </p:nvSpPr>
          <p:spPr bwMode="auto">
            <a:xfrm>
              <a:off x="5356164" y="5663189"/>
              <a:ext cx="1392173" cy="1194811"/>
            </a:xfrm>
            <a:custGeom>
              <a:avLst/>
              <a:gdLst>
                <a:gd name="T0" fmla="*/ 0 w 177"/>
                <a:gd name="T1" fmla="*/ 31 h 152"/>
                <a:gd name="T2" fmla="*/ 54 w 177"/>
                <a:gd name="T3" fmla="*/ 96 h 152"/>
                <a:gd name="T4" fmla="*/ 114 w 177"/>
                <a:gd name="T5" fmla="*/ 152 h 152"/>
                <a:gd name="T6" fmla="*/ 151 w 177"/>
                <a:gd name="T7" fmla="*/ 137 h 152"/>
                <a:gd name="T8" fmla="*/ 177 w 177"/>
                <a:gd name="T9" fmla="*/ 121 h 152"/>
                <a:gd name="T10" fmla="*/ 152 w 177"/>
                <a:gd name="T11" fmla="*/ 92 h 152"/>
                <a:gd name="T12" fmla="*/ 130 w 177"/>
                <a:gd name="T13" fmla="*/ 67 h 152"/>
                <a:gd name="T14" fmla="*/ 102 w 177"/>
                <a:gd name="T15" fmla="*/ 26 h 152"/>
                <a:gd name="T16" fmla="*/ 95 w 177"/>
                <a:gd name="T17" fmla="*/ 0 h 152"/>
                <a:gd name="T18" fmla="*/ 0 w 177"/>
                <a:gd name="T1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52">
                  <a:moveTo>
                    <a:pt x="0" y="31"/>
                  </a:moveTo>
                  <a:cubicBezTo>
                    <a:pt x="0" y="31"/>
                    <a:pt x="28" y="66"/>
                    <a:pt x="54" y="96"/>
                  </a:cubicBezTo>
                  <a:cubicBezTo>
                    <a:pt x="79" y="125"/>
                    <a:pt x="114" y="152"/>
                    <a:pt x="114" y="152"/>
                  </a:cubicBezTo>
                  <a:cubicBezTo>
                    <a:pt x="114" y="152"/>
                    <a:pt x="128" y="148"/>
                    <a:pt x="151" y="137"/>
                  </a:cubicBezTo>
                  <a:cubicBezTo>
                    <a:pt x="175" y="127"/>
                    <a:pt x="177" y="121"/>
                    <a:pt x="177" y="121"/>
                  </a:cubicBezTo>
                  <a:cubicBezTo>
                    <a:pt x="177" y="121"/>
                    <a:pt x="170" y="93"/>
                    <a:pt x="152" y="92"/>
                  </a:cubicBezTo>
                  <a:cubicBezTo>
                    <a:pt x="150" y="81"/>
                    <a:pt x="144" y="67"/>
                    <a:pt x="130" y="67"/>
                  </a:cubicBezTo>
                  <a:cubicBezTo>
                    <a:pt x="129" y="54"/>
                    <a:pt x="120" y="29"/>
                    <a:pt x="102" y="26"/>
                  </a:cubicBezTo>
                  <a:cubicBezTo>
                    <a:pt x="102" y="12"/>
                    <a:pt x="95" y="0"/>
                    <a:pt x="95" y="0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ea typeface="汉仪晓波折纸体简" panose="00020600040101010101" pitchFamily="18" charset="-122"/>
              </a:endParaRPr>
            </a:p>
          </p:txBody>
        </p:sp>
        <p:sp>
          <p:nvSpPr>
            <p:cNvPr id="18" name="Freeform: Shape 89">
              <a:extLst>
                <a:ext uri="{FF2B5EF4-FFF2-40B4-BE49-F238E27FC236}">
                  <a16:creationId xmlns:a16="http://schemas.microsoft.com/office/drawing/2014/main" id="{26ADF099-A96C-4D86-9C6E-070297BFC956}"/>
                </a:ext>
              </a:extLst>
            </p:cNvPr>
            <p:cNvSpPr/>
            <p:nvPr/>
          </p:nvSpPr>
          <p:spPr bwMode="auto">
            <a:xfrm>
              <a:off x="6134992" y="5623716"/>
              <a:ext cx="330964" cy="346146"/>
            </a:xfrm>
            <a:custGeom>
              <a:avLst/>
              <a:gdLst>
                <a:gd name="T0" fmla="*/ 26 w 42"/>
                <a:gd name="T1" fmla="*/ 0 h 44"/>
                <a:gd name="T2" fmla="*/ 42 w 42"/>
                <a:gd name="T3" fmla="*/ 36 h 44"/>
                <a:gd name="T4" fmla="*/ 32 w 42"/>
                <a:gd name="T5" fmla="*/ 43 h 44"/>
                <a:gd name="T6" fmla="*/ 8 w 42"/>
                <a:gd name="T7" fmla="*/ 20 h 44"/>
                <a:gd name="T8" fmla="*/ 0 w 42"/>
                <a:gd name="T9" fmla="*/ 1 h 44"/>
                <a:gd name="T10" fmla="*/ 26 w 4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8" y="41"/>
                    <a:pt x="32" y="43"/>
                  </a:cubicBezTo>
                  <a:cubicBezTo>
                    <a:pt x="25" y="44"/>
                    <a:pt x="11" y="28"/>
                    <a:pt x="8" y="20"/>
                  </a:cubicBezTo>
                  <a:cubicBezTo>
                    <a:pt x="4" y="12"/>
                    <a:pt x="0" y="1"/>
                    <a:pt x="0" y="1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ea typeface="汉仪晓波折纸体简" panose="00020600040101010101" pitchFamily="18" charset="-122"/>
              </a:endParaRPr>
            </a:p>
          </p:txBody>
        </p:sp>
        <p:sp>
          <p:nvSpPr>
            <p:cNvPr id="19" name="Freeform: Shape 90">
              <a:extLst>
                <a:ext uri="{FF2B5EF4-FFF2-40B4-BE49-F238E27FC236}">
                  <a16:creationId xmlns:a16="http://schemas.microsoft.com/office/drawing/2014/main" id="{FEE0BD9D-F94F-40DE-9C54-EA2F791CB842}"/>
                </a:ext>
              </a:extLst>
            </p:cNvPr>
            <p:cNvSpPr/>
            <p:nvPr/>
          </p:nvSpPr>
          <p:spPr bwMode="auto">
            <a:xfrm>
              <a:off x="4515091" y="5151562"/>
              <a:ext cx="620937" cy="818302"/>
            </a:xfrm>
            <a:custGeom>
              <a:avLst/>
              <a:gdLst>
                <a:gd name="T0" fmla="*/ 14 w 79"/>
                <a:gd name="T1" fmla="*/ 18 h 104"/>
                <a:gd name="T2" fmla="*/ 15 w 79"/>
                <a:gd name="T3" fmla="*/ 33 h 104"/>
                <a:gd name="T4" fmla="*/ 6 w 79"/>
                <a:gd name="T5" fmla="*/ 71 h 104"/>
                <a:gd name="T6" fmla="*/ 38 w 79"/>
                <a:gd name="T7" fmla="*/ 92 h 104"/>
                <a:gd name="T8" fmla="*/ 48 w 79"/>
                <a:gd name="T9" fmla="*/ 104 h 104"/>
                <a:gd name="T10" fmla="*/ 79 w 79"/>
                <a:gd name="T11" fmla="*/ 100 h 104"/>
                <a:gd name="T12" fmla="*/ 59 w 79"/>
                <a:gd name="T13" fmla="*/ 50 h 104"/>
                <a:gd name="T14" fmla="*/ 39 w 79"/>
                <a:gd name="T15" fmla="*/ 0 h 104"/>
                <a:gd name="T16" fmla="*/ 14 w 79"/>
                <a:gd name="T17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4">
                  <a:moveTo>
                    <a:pt x="14" y="18"/>
                  </a:moveTo>
                  <a:cubicBezTo>
                    <a:pt x="14" y="18"/>
                    <a:pt x="13" y="23"/>
                    <a:pt x="15" y="33"/>
                  </a:cubicBezTo>
                  <a:cubicBezTo>
                    <a:pt x="4" y="42"/>
                    <a:pt x="0" y="57"/>
                    <a:pt x="6" y="71"/>
                  </a:cubicBezTo>
                  <a:cubicBezTo>
                    <a:pt x="11" y="84"/>
                    <a:pt x="24" y="92"/>
                    <a:pt x="38" y="92"/>
                  </a:cubicBezTo>
                  <a:cubicBezTo>
                    <a:pt x="43" y="101"/>
                    <a:pt x="48" y="104"/>
                    <a:pt x="48" y="104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14" y="1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ea typeface="汉仪晓波折纸体简" panose="00020600040101010101" pitchFamily="18" charset="-122"/>
              </a:endParaRPr>
            </a:p>
          </p:txBody>
        </p:sp>
        <p:sp>
          <p:nvSpPr>
            <p:cNvPr id="20" name="Freeform: Shape 91">
              <a:extLst>
                <a:ext uri="{FF2B5EF4-FFF2-40B4-BE49-F238E27FC236}">
                  <a16:creationId xmlns:a16="http://schemas.microsoft.com/office/drawing/2014/main" id="{3C624D4D-D1A8-4E04-953D-8B4A62F7E10C}"/>
                </a:ext>
              </a:extLst>
            </p:cNvPr>
            <p:cNvSpPr/>
            <p:nvPr/>
          </p:nvSpPr>
          <p:spPr bwMode="auto">
            <a:xfrm>
              <a:off x="4782291" y="3454232"/>
              <a:ext cx="2839002" cy="2530812"/>
            </a:xfrm>
            <a:custGeom>
              <a:avLst/>
              <a:gdLst>
                <a:gd name="T0" fmla="*/ 188 w 361"/>
                <a:gd name="T1" fmla="*/ 85 h 322"/>
                <a:gd name="T2" fmla="*/ 54 w 361"/>
                <a:gd name="T3" fmla="*/ 186 h 322"/>
                <a:gd name="T4" fmla="*/ 6 w 361"/>
                <a:gd name="T5" fmla="*/ 209 h 322"/>
                <a:gd name="T6" fmla="*/ 20 w 361"/>
                <a:gd name="T7" fmla="*/ 268 h 322"/>
                <a:gd name="T8" fmla="*/ 50 w 361"/>
                <a:gd name="T9" fmla="*/ 320 h 322"/>
                <a:gd name="T10" fmla="*/ 101 w 361"/>
                <a:gd name="T11" fmla="*/ 305 h 322"/>
                <a:gd name="T12" fmla="*/ 267 w 361"/>
                <a:gd name="T13" fmla="*/ 288 h 322"/>
                <a:gd name="T14" fmla="*/ 361 w 361"/>
                <a:gd name="T15" fmla="*/ 317 h 322"/>
                <a:gd name="T16" fmla="*/ 299 w 361"/>
                <a:gd name="T17" fmla="*/ 158 h 322"/>
                <a:gd name="T18" fmla="*/ 237 w 361"/>
                <a:gd name="T19" fmla="*/ 0 h 322"/>
                <a:gd name="T20" fmla="*/ 188 w 361"/>
                <a:gd name="T21" fmla="*/ 8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322">
                  <a:moveTo>
                    <a:pt x="188" y="85"/>
                  </a:moveTo>
                  <a:cubicBezTo>
                    <a:pt x="154" y="140"/>
                    <a:pt x="86" y="172"/>
                    <a:pt x="54" y="186"/>
                  </a:cubicBezTo>
                  <a:cubicBezTo>
                    <a:pt x="22" y="200"/>
                    <a:pt x="13" y="200"/>
                    <a:pt x="6" y="209"/>
                  </a:cubicBezTo>
                  <a:cubicBezTo>
                    <a:pt x="0" y="218"/>
                    <a:pt x="20" y="268"/>
                    <a:pt x="20" y="268"/>
                  </a:cubicBezTo>
                  <a:cubicBezTo>
                    <a:pt x="20" y="268"/>
                    <a:pt x="39" y="318"/>
                    <a:pt x="50" y="320"/>
                  </a:cubicBezTo>
                  <a:cubicBezTo>
                    <a:pt x="61" y="322"/>
                    <a:pt x="68" y="316"/>
                    <a:pt x="101" y="305"/>
                  </a:cubicBezTo>
                  <a:cubicBezTo>
                    <a:pt x="133" y="293"/>
                    <a:pt x="205" y="270"/>
                    <a:pt x="267" y="288"/>
                  </a:cubicBezTo>
                  <a:cubicBezTo>
                    <a:pt x="330" y="306"/>
                    <a:pt x="361" y="317"/>
                    <a:pt x="361" y="317"/>
                  </a:cubicBezTo>
                  <a:cubicBezTo>
                    <a:pt x="299" y="158"/>
                    <a:pt x="299" y="158"/>
                    <a:pt x="299" y="15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0"/>
                    <a:pt x="221" y="30"/>
                    <a:pt x="188" y="8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ea typeface="汉仪晓波折纸体简" panose="00020600040101010101" pitchFamily="18" charset="-122"/>
              </a:endParaRPr>
            </a:p>
          </p:txBody>
        </p:sp>
        <p:sp>
          <p:nvSpPr>
            <p:cNvPr id="21" name="Freeform: Shape 92">
              <a:extLst>
                <a:ext uri="{FF2B5EF4-FFF2-40B4-BE49-F238E27FC236}">
                  <a16:creationId xmlns:a16="http://schemas.microsoft.com/office/drawing/2014/main" id="{98959C9F-10C8-4175-989E-7B12A9081414}"/>
                </a:ext>
              </a:extLst>
            </p:cNvPr>
            <p:cNvSpPr/>
            <p:nvPr/>
          </p:nvSpPr>
          <p:spPr bwMode="auto">
            <a:xfrm>
              <a:off x="5034310" y="4359094"/>
              <a:ext cx="2586984" cy="1093092"/>
            </a:xfrm>
            <a:custGeom>
              <a:avLst/>
              <a:gdLst>
                <a:gd name="T0" fmla="*/ 127 w 329"/>
                <a:gd name="T1" fmla="*/ 28 h 139"/>
                <a:gd name="T2" fmla="*/ 0 w 329"/>
                <a:gd name="T3" fmla="*/ 112 h 139"/>
                <a:gd name="T4" fmla="*/ 18 w 329"/>
                <a:gd name="T5" fmla="*/ 137 h 139"/>
                <a:gd name="T6" fmla="*/ 69 w 329"/>
                <a:gd name="T7" fmla="*/ 122 h 139"/>
                <a:gd name="T8" fmla="*/ 235 w 329"/>
                <a:gd name="T9" fmla="*/ 105 h 139"/>
                <a:gd name="T10" fmla="*/ 329 w 329"/>
                <a:gd name="T11" fmla="*/ 134 h 139"/>
                <a:gd name="T12" fmla="*/ 278 w 329"/>
                <a:gd name="T13" fmla="*/ 4 h 139"/>
                <a:gd name="T14" fmla="*/ 127 w 329"/>
                <a:gd name="T15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139">
                  <a:moveTo>
                    <a:pt x="127" y="28"/>
                  </a:moveTo>
                  <a:cubicBezTo>
                    <a:pt x="75" y="48"/>
                    <a:pt x="32" y="78"/>
                    <a:pt x="0" y="112"/>
                  </a:cubicBezTo>
                  <a:cubicBezTo>
                    <a:pt x="5" y="124"/>
                    <a:pt x="13" y="136"/>
                    <a:pt x="18" y="137"/>
                  </a:cubicBezTo>
                  <a:cubicBezTo>
                    <a:pt x="29" y="139"/>
                    <a:pt x="36" y="133"/>
                    <a:pt x="69" y="122"/>
                  </a:cubicBezTo>
                  <a:cubicBezTo>
                    <a:pt x="101" y="110"/>
                    <a:pt x="173" y="87"/>
                    <a:pt x="235" y="105"/>
                  </a:cubicBezTo>
                  <a:cubicBezTo>
                    <a:pt x="298" y="123"/>
                    <a:pt x="329" y="134"/>
                    <a:pt x="329" y="13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31" y="0"/>
                    <a:pt x="179" y="8"/>
                    <a:pt x="127" y="2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ea typeface="汉仪晓波折纸体简" panose="00020600040101010101" pitchFamily="18" charset="-122"/>
              </a:endParaRPr>
            </a:p>
          </p:txBody>
        </p:sp>
        <p:sp>
          <p:nvSpPr>
            <p:cNvPr id="23" name="Freeform: Shape 93">
              <a:extLst>
                <a:ext uri="{FF2B5EF4-FFF2-40B4-BE49-F238E27FC236}">
                  <a16:creationId xmlns:a16="http://schemas.microsoft.com/office/drawing/2014/main" id="{7D8FE17D-73B4-43ED-8039-72923CD17029}"/>
                </a:ext>
              </a:extLst>
            </p:cNvPr>
            <p:cNvSpPr/>
            <p:nvPr/>
          </p:nvSpPr>
          <p:spPr bwMode="auto">
            <a:xfrm>
              <a:off x="6590447" y="3343406"/>
              <a:ext cx="1290455" cy="2641638"/>
            </a:xfrm>
            <a:custGeom>
              <a:avLst/>
              <a:gdLst>
                <a:gd name="T0" fmla="*/ 160 w 164"/>
                <a:gd name="T1" fmla="*/ 293 h 336"/>
                <a:gd name="T2" fmla="*/ 144 w 164"/>
                <a:gd name="T3" fmla="*/ 330 h 336"/>
                <a:gd name="T4" fmla="*/ 144 w 164"/>
                <a:gd name="T5" fmla="*/ 330 h 336"/>
                <a:gd name="T6" fmla="*/ 106 w 164"/>
                <a:gd name="T7" fmla="*/ 314 h 336"/>
                <a:gd name="T8" fmla="*/ 46 w 164"/>
                <a:gd name="T9" fmla="*/ 181 h 336"/>
                <a:gd name="T10" fmla="*/ 1 w 164"/>
                <a:gd name="T11" fmla="*/ 43 h 336"/>
                <a:gd name="T12" fmla="*/ 17 w 164"/>
                <a:gd name="T13" fmla="*/ 6 h 336"/>
                <a:gd name="T14" fmla="*/ 17 w 164"/>
                <a:gd name="T15" fmla="*/ 6 h 336"/>
                <a:gd name="T16" fmla="*/ 54 w 164"/>
                <a:gd name="T17" fmla="*/ 22 h 336"/>
                <a:gd name="T18" fmla="*/ 114 w 164"/>
                <a:gd name="T19" fmla="*/ 155 h 336"/>
                <a:gd name="T20" fmla="*/ 160 w 164"/>
                <a:gd name="T21" fmla="*/ 29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36">
                  <a:moveTo>
                    <a:pt x="160" y="293"/>
                  </a:moveTo>
                  <a:cubicBezTo>
                    <a:pt x="164" y="311"/>
                    <a:pt x="159" y="324"/>
                    <a:pt x="144" y="330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29" y="336"/>
                    <a:pt x="116" y="330"/>
                    <a:pt x="106" y="314"/>
                  </a:cubicBezTo>
                  <a:cubicBezTo>
                    <a:pt x="106" y="314"/>
                    <a:pt x="93" y="300"/>
                    <a:pt x="46" y="181"/>
                  </a:cubicBezTo>
                  <a:cubicBezTo>
                    <a:pt x="0" y="63"/>
                    <a:pt x="1" y="43"/>
                    <a:pt x="1" y="43"/>
                  </a:cubicBezTo>
                  <a:cubicBezTo>
                    <a:pt x="0" y="25"/>
                    <a:pt x="2" y="12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32" y="0"/>
                    <a:pt x="43" y="6"/>
                    <a:pt x="54" y="22"/>
                  </a:cubicBezTo>
                  <a:cubicBezTo>
                    <a:pt x="54" y="22"/>
                    <a:pt x="72" y="46"/>
                    <a:pt x="114" y="155"/>
                  </a:cubicBezTo>
                  <a:cubicBezTo>
                    <a:pt x="157" y="264"/>
                    <a:pt x="160" y="293"/>
                    <a:pt x="160" y="2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ea typeface="汉仪晓波折纸体简" panose="00020600040101010101" pitchFamily="18" charset="-122"/>
              </a:endParaRPr>
            </a:p>
          </p:txBody>
        </p:sp>
        <p:sp>
          <p:nvSpPr>
            <p:cNvPr id="27" name="Freeform: Shape 94">
              <a:extLst>
                <a:ext uri="{FF2B5EF4-FFF2-40B4-BE49-F238E27FC236}">
                  <a16:creationId xmlns:a16="http://schemas.microsoft.com/office/drawing/2014/main" id="{95D65F54-22D3-463B-A3F9-C87A5C15A810}"/>
                </a:ext>
              </a:extLst>
            </p:cNvPr>
            <p:cNvSpPr/>
            <p:nvPr/>
          </p:nvSpPr>
          <p:spPr bwMode="auto">
            <a:xfrm>
              <a:off x="6889529" y="3477006"/>
              <a:ext cx="895728" cy="2287902"/>
            </a:xfrm>
            <a:custGeom>
              <a:avLst/>
              <a:gdLst>
                <a:gd name="T0" fmla="*/ 71 w 114"/>
                <a:gd name="T1" fmla="*/ 140 h 291"/>
                <a:gd name="T2" fmla="*/ 114 w 114"/>
                <a:gd name="T3" fmla="*/ 291 h 291"/>
                <a:gd name="T4" fmla="*/ 42 w 114"/>
                <a:gd name="T5" fmla="*/ 151 h 291"/>
                <a:gd name="T6" fmla="*/ 0 w 114"/>
                <a:gd name="T7" fmla="*/ 0 h 291"/>
                <a:gd name="T8" fmla="*/ 71 w 114"/>
                <a:gd name="T9" fmla="*/ 14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91">
                  <a:moveTo>
                    <a:pt x="71" y="140"/>
                  </a:moveTo>
                  <a:cubicBezTo>
                    <a:pt x="103" y="220"/>
                    <a:pt x="114" y="291"/>
                    <a:pt x="114" y="291"/>
                  </a:cubicBezTo>
                  <a:cubicBezTo>
                    <a:pt x="114" y="291"/>
                    <a:pt x="74" y="231"/>
                    <a:pt x="42" y="151"/>
                  </a:cubicBezTo>
                  <a:cubicBezTo>
                    <a:pt x="11" y="71"/>
                    <a:pt x="0" y="0"/>
                    <a:pt x="0" y="0"/>
                  </a:cubicBezTo>
                  <a:cubicBezTo>
                    <a:pt x="0" y="0"/>
                    <a:pt x="40" y="59"/>
                    <a:pt x="71" y="14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>
                <a:ea typeface="汉仪晓波折纸体简" panose="00020600040101010101" pitchFamily="18" charset="-122"/>
              </a:endParaRPr>
            </a:p>
          </p:txBody>
        </p:sp>
      </p:grpSp>
      <p:sp>
        <p:nvSpPr>
          <p:cNvPr id="6" name="思想气泡: 云 5">
            <a:extLst>
              <a:ext uri="{FF2B5EF4-FFF2-40B4-BE49-F238E27FC236}">
                <a16:creationId xmlns:a16="http://schemas.microsoft.com/office/drawing/2014/main" id="{A585D29A-3BCA-4BBC-A088-C671ED2D8F86}"/>
              </a:ext>
            </a:extLst>
          </p:cNvPr>
          <p:cNvSpPr/>
          <p:nvPr/>
        </p:nvSpPr>
        <p:spPr>
          <a:xfrm>
            <a:off x="3059832" y="758187"/>
            <a:ext cx="5760640" cy="12351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岱洛要去向哪里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干什么事情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2604713-F454-48D8-A827-0455828150F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0612" y="2211710"/>
            <a:ext cx="2515524" cy="26205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8BEDEEE-4733-4679-A5F0-9830B120DBDC}"/>
              </a:ext>
            </a:extLst>
          </p:cNvPr>
          <p:cNvSpPr txBox="1"/>
          <p:nvPr/>
        </p:nvSpPr>
        <p:spPr>
          <a:xfrm>
            <a:off x="26120" y="2499742"/>
            <a:ext cx="3177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</a:rPr>
              <a:t>提升中国口腔设备的世界地位</a:t>
            </a:r>
            <a:endParaRPr lang="en-US" altLang="zh-CN" sz="1500" b="1" dirty="0">
              <a:solidFill>
                <a:schemeClr val="accent1"/>
              </a:solidFill>
            </a:endParaRPr>
          </a:p>
          <a:p>
            <a:r>
              <a:rPr lang="zh-CN" altLang="en-US" sz="1400" dirty="0"/>
              <a:t>（中国人能做好口腔设备，</a:t>
            </a:r>
            <a:endParaRPr lang="en-US" altLang="zh-CN" sz="1400" dirty="0"/>
          </a:p>
          <a:p>
            <a:r>
              <a:rPr lang="zh-CN" altLang="en-US" sz="1400" dirty="0"/>
              <a:t>能做世界水平的好产品）</a:t>
            </a:r>
          </a:p>
          <a:p>
            <a:endParaRPr lang="zh-CN" altLang="en-US" sz="1500" dirty="0">
              <a:solidFill>
                <a:schemeClr val="accent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06A6C9D-8C47-430C-B3BF-FF7319B848D3}"/>
              </a:ext>
            </a:extLst>
          </p:cNvPr>
          <p:cNvSpPr txBox="1"/>
          <p:nvPr/>
        </p:nvSpPr>
        <p:spPr>
          <a:xfrm>
            <a:off x="5974415" y="3867894"/>
            <a:ext cx="31777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</a:rPr>
              <a:t>让牙医工作更简单</a:t>
            </a:r>
            <a:endParaRPr lang="en-US" altLang="zh-CN" sz="1500" b="1" dirty="0">
              <a:solidFill>
                <a:schemeClr val="accent1"/>
              </a:solidFill>
            </a:endParaRPr>
          </a:p>
          <a:p>
            <a:r>
              <a:rPr lang="zh-CN" altLang="en-US" sz="1400" dirty="0"/>
              <a:t>（降低牙医的工作难度，提升门诊的工作效率）</a:t>
            </a:r>
          </a:p>
          <a:p>
            <a:endParaRPr lang="zh-CN" altLang="en-US" sz="1500" dirty="0">
              <a:solidFill>
                <a:schemeClr val="accent1"/>
              </a:solidFill>
            </a:endParaRPr>
          </a:p>
        </p:txBody>
      </p:sp>
      <p:pic>
        <p:nvPicPr>
          <p:cNvPr id="24" name="图片 23" descr="岱洛 最终logo--四季花25">
            <a:extLst>
              <a:ext uri="{FF2B5EF4-FFF2-40B4-BE49-F238E27FC236}">
                <a16:creationId xmlns:a16="http://schemas.microsoft.com/office/drawing/2014/main" id="{C9FBB91E-EE35-ED98-B28F-D4A1D9FE7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A9B6CAA7-9E02-4722-93A2-32DFDF956F55}"/>
              </a:ext>
            </a:extLst>
          </p:cNvPr>
          <p:cNvSpPr txBox="1"/>
          <p:nvPr/>
        </p:nvSpPr>
        <p:spPr>
          <a:xfrm>
            <a:off x="6588224" y="188368"/>
            <a:ext cx="23041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b="1">
                <a:solidFill>
                  <a:srgbClr val="7E2518"/>
                </a:solidFill>
                <a:ea typeface="汉仪晓波折纸体简" panose="00020600040101010101" pitchFamily="18" charset="-122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愿景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FEF0E6F-BEEC-4F61-89BB-5EC607279432}"/>
              </a:ext>
            </a:extLst>
          </p:cNvPr>
          <p:cNvCxnSpPr>
            <a:cxnSpLocks/>
          </p:cNvCxnSpPr>
          <p:nvPr/>
        </p:nvCxnSpPr>
        <p:spPr>
          <a:xfrm>
            <a:off x="251652" y="843558"/>
            <a:ext cx="864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思想气泡: 云 5">
            <a:extLst>
              <a:ext uri="{FF2B5EF4-FFF2-40B4-BE49-F238E27FC236}">
                <a16:creationId xmlns:a16="http://schemas.microsoft.com/office/drawing/2014/main" id="{A585D29A-3BCA-4BBC-A088-C671ED2D8F86}"/>
              </a:ext>
            </a:extLst>
          </p:cNvPr>
          <p:cNvSpPr/>
          <p:nvPr/>
        </p:nvSpPr>
        <p:spPr>
          <a:xfrm>
            <a:off x="107504" y="976610"/>
            <a:ext cx="6408712" cy="12351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问</a:t>
            </a:r>
            <a:r>
              <a:rPr lang="en-US" altLang="zh-CN" sz="2000" dirty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岱洛作为一个组织是什么样的画像</a:t>
            </a:r>
            <a:r>
              <a:rPr lang="en-US" altLang="zh-CN" sz="2000" dirty="0">
                <a:solidFill>
                  <a:schemeClr val="accent1"/>
                </a:solidFill>
              </a:rPr>
              <a:t>?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2604713-F454-48D8-A827-0455828150F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252" y="2499742"/>
            <a:ext cx="2515524" cy="2620561"/>
          </a:xfrm>
          <a:prstGeom prst="rect">
            <a:avLst/>
          </a:prstGeom>
        </p:spPr>
      </p:pic>
      <p:sp>
        <p:nvSpPr>
          <p:cNvPr id="28" name="任意多边形: 形状 1">
            <a:extLst>
              <a:ext uri="{FF2B5EF4-FFF2-40B4-BE49-F238E27FC236}">
                <a16:creationId xmlns:a16="http://schemas.microsoft.com/office/drawing/2014/main" id="{526CACD0-51AD-4FC9-8B66-1EA81F26AC3B}"/>
              </a:ext>
            </a:extLst>
          </p:cNvPr>
          <p:cNvSpPr/>
          <p:nvPr/>
        </p:nvSpPr>
        <p:spPr bwMode="auto">
          <a:xfrm>
            <a:off x="5652120" y="51470"/>
            <a:ext cx="766831" cy="672102"/>
          </a:xfrm>
          <a:custGeom>
            <a:avLst/>
            <a:gdLst>
              <a:gd name="connsiteX0" fmla="*/ 533447 w 608922"/>
              <a:gd name="connsiteY0" fmla="*/ 500727 h 595724"/>
              <a:gd name="connsiteX1" fmla="*/ 367665 w 608922"/>
              <a:gd name="connsiteY1" fmla="*/ 595724 h 595724"/>
              <a:gd name="connsiteX2" fmla="*/ 430173 w 608922"/>
              <a:gd name="connsiteY2" fmla="*/ 512941 h 595724"/>
              <a:gd name="connsiteX3" fmla="*/ 454633 w 608922"/>
              <a:gd name="connsiteY3" fmla="*/ 514977 h 595724"/>
              <a:gd name="connsiteX4" fmla="*/ 533447 w 608922"/>
              <a:gd name="connsiteY4" fmla="*/ 500727 h 595724"/>
              <a:gd name="connsiteX5" fmla="*/ 78856 w 608922"/>
              <a:gd name="connsiteY5" fmla="*/ 500727 h 595724"/>
              <a:gd name="connsiteX6" fmla="*/ 156300 w 608922"/>
              <a:gd name="connsiteY6" fmla="*/ 514977 h 595724"/>
              <a:gd name="connsiteX7" fmla="*/ 180756 w 608922"/>
              <a:gd name="connsiteY7" fmla="*/ 512941 h 595724"/>
              <a:gd name="connsiteX8" fmla="*/ 245292 w 608922"/>
              <a:gd name="connsiteY8" fmla="*/ 595724 h 595724"/>
              <a:gd name="connsiteX9" fmla="*/ 78856 w 608922"/>
              <a:gd name="connsiteY9" fmla="*/ 500727 h 595724"/>
              <a:gd name="connsiteX10" fmla="*/ 304406 w 608922"/>
              <a:gd name="connsiteY10" fmla="*/ 482403 h 595724"/>
              <a:gd name="connsiteX11" fmla="*/ 395477 w 608922"/>
              <a:gd name="connsiteY11" fmla="*/ 508848 h 595724"/>
              <a:gd name="connsiteX12" fmla="*/ 304406 w 608922"/>
              <a:gd name="connsiteY12" fmla="*/ 585471 h 595724"/>
              <a:gd name="connsiteX13" fmla="*/ 213335 w 608922"/>
              <a:gd name="connsiteY13" fmla="*/ 508848 h 595724"/>
              <a:gd name="connsiteX14" fmla="*/ 304406 w 608922"/>
              <a:gd name="connsiteY14" fmla="*/ 482403 h 595724"/>
              <a:gd name="connsiteX15" fmla="*/ 428089 w 608922"/>
              <a:gd name="connsiteY15" fmla="*/ 415218 h 595724"/>
              <a:gd name="connsiteX16" fmla="*/ 409744 w 608922"/>
              <a:gd name="connsiteY16" fmla="*/ 478368 h 595724"/>
              <a:gd name="connsiteX17" fmla="*/ 345198 w 608922"/>
              <a:gd name="connsiteY17" fmla="*/ 464108 h 595724"/>
              <a:gd name="connsiteX18" fmla="*/ 387323 w 608922"/>
              <a:gd name="connsiteY18" fmla="*/ 441700 h 595724"/>
              <a:gd name="connsiteX19" fmla="*/ 428089 w 608922"/>
              <a:gd name="connsiteY19" fmla="*/ 415218 h 595724"/>
              <a:gd name="connsiteX20" fmla="*/ 180724 w 608922"/>
              <a:gd name="connsiteY20" fmla="*/ 415218 h 595724"/>
              <a:gd name="connsiteX21" fmla="*/ 221490 w 608922"/>
              <a:gd name="connsiteY21" fmla="*/ 441700 h 595724"/>
              <a:gd name="connsiteX22" fmla="*/ 263615 w 608922"/>
              <a:gd name="connsiteY22" fmla="*/ 464108 h 595724"/>
              <a:gd name="connsiteX23" fmla="*/ 199069 w 608922"/>
              <a:gd name="connsiteY23" fmla="*/ 478368 h 595724"/>
              <a:gd name="connsiteX24" fmla="*/ 180724 w 608922"/>
              <a:gd name="connsiteY24" fmla="*/ 415218 h 595724"/>
              <a:gd name="connsiteX25" fmla="*/ 531407 w 608922"/>
              <a:gd name="connsiteY25" fmla="*/ 322293 h 595724"/>
              <a:gd name="connsiteX26" fmla="*/ 553825 w 608922"/>
              <a:gd name="connsiteY26" fmla="*/ 441725 h 595724"/>
              <a:gd name="connsiteX27" fmla="*/ 450569 w 608922"/>
              <a:gd name="connsiteY27" fmla="*/ 482440 h 595724"/>
              <a:gd name="connsiteX28" fmla="*/ 438341 w 608922"/>
              <a:gd name="connsiteY28" fmla="*/ 482440 h 595724"/>
              <a:gd name="connsiteX29" fmla="*/ 462796 w 608922"/>
              <a:gd name="connsiteY29" fmla="*/ 388795 h 595724"/>
              <a:gd name="connsiteX30" fmla="*/ 531407 w 608922"/>
              <a:gd name="connsiteY30" fmla="*/ 322293 h 595724"/>
              <a:gd name="connsiteX31" fmla="*/ 73394 w 608922"/>
              <a:gd name="connsiteY31" fmla="*/ 322293 h 595724"/>
              <a:gd name="connsiteX32" fmla="*/ 141987 w 608922"/>
              <a:gd name="connsiteY32" fmla="*/ 388795 h 595724"/>
              <a:gd name="connsiteX33" fmla="*/ 166436 w 608922"/>
              <a:gd name="connsiteY33" fmla="*/ 482440 h 595724"/>
              <a:gd name="connsiteX34" fmla="*/ 154211 w 608922"/>
              <a:gd name="connsiteY34" fmla="*/ 482440 h 595724"/>
              <a:gd name="connsiteX35" fmla="*/ 53020 w 608922"/>
              <a:gd name="connsiteY35" fmla="*/ 441725 h 595724"/>
              <a:gd name="connsiteX36" fmla="*/ 73394 w 608922"/>
              <a:gd name="connsiteY36" fmla="*/ 322293 h 595724"/>
              <a:gd name="connsiteX37" fmla="*/ 470952 w 608922"/>
              <a:gd name="connsiteY37" fmla="*/ 249000 h 595724"/>
              <a:gd name="connsiteX38" fmla="*/ 515779 w 608922"/>
              <a:gd name="connsiteY38" fmla="*/ 297862 h 595724"/>
              <a:gd name="connsiteX39" fmla="*/ 470952 w 608922"/>
              <a:gd name="connsiteY39" fmla="*/ 346724 h 595724"/>
              <a:gd name="connsiteX40" fmla="*/ 472990 w 608922"/>
              <a:gd name="connsiteY40" fmla="*/ 297862 h 595724"/>
              <a:gd name="connsiteX41" fmla="*/ 470952 w 608922"/>
              <a:gd name="connsiteY41" fmla="*/ 249000 h 595724"/>
              <a:gd name="connsiteX42" fmla="*/ 137970 w 608922"/>
              <a:gd name="connsiteY42" fmla="*/ 249000 h 595724"/>
              <a:gd name="connsiteX43" fmla="*/ 135932 w 608922"/>
              <a:gd name="connsiteY43" fmla="*/ 297862 h 595724"/>
              <a:gd name="connsiteX44" fmla="*/ 137970 w 608922"/>
              <a:gd name="connsiteY44" fmla="*/ 346724 h 595724"/>
              <a:gd name="connsiteX45" fmla="*/ 93143 w 608922"/>
              <a:gd name="connsiteY45" fmla="*/ 297862 h 595724"/>
              <a:gd name="connsiteX46" fmla="*/ 137970 w 608922"/>
              <a:gd name="connsiteY46" fmla="*/ 249000 h 595724"/>
              <a:gd name="connsiteX47" fmla="*/ 592593 w 608922"/>
              <a:gd name="connsiteY47" fmla="*/ 202865 h 595724"/>
              <a:gd name="connsiteX48" fmla="*/ 608922 w 608922"/>
              <a:gd name="connsiteY48" fmla="*/ 297863 h 595724"/>
              <a:gd name="connsiteX49" fmla="*/ 592593 w 608922"/>
              <a:gd name="connsiteY49" fmla="*/ 392860 h 595724"/>
              <a:gd name="connsiteX50" fmla="*/ 551771 w 608922"/>
              <a:gd name="connsiteY50" fmla="*/ 297863 h 595724"/>
              <a:gd name="connsiteX51" fmla="*/ 555853 w 608922"/>
              <a:gd name="connsiteY51" fmla="*/ 291756 h 595724"/>
              <a:gd name="connsiteX52" fmla="*/ 592593 w 608922"/>
              <a:gd name="connsiteY52" fmla="*/ 202865 h 595724"/>
              <a:gd name="connsiteX53" fmla="*/ 14280 w 608922"/>
              <a:gd name="connsiteY53" fmla="*/ 202865 h 595724"/>
              <a:gd name="connsiteX54" fmla="*/ 50999 w 608922"/>
              <a:gd name="connsiteY54" fmla="*/ 291756 h 595724"/>
              <a:gd name="connsiteX55" fmla="*/ 55079 w 608922"/>
              <a:gd name="connsiteY55" fmla="*/ 297863 h 595724"/>
              <a:gd name="connsiteX56" fmla="*/ 50999 w 608922"/>
              <a:gd name="connsiteY56" fmla="*/ 303970 h 595724"/>
              <a:gd name="connsiteX57" fmla="*/ 16320 w 608922"/>
              <a:gd name="connsiteY57" fmla="*/ 392860 h 595724"/>
              <a:gd name="connsiteX58" fmla="*/ 0 w 608922"/>
              <a:gd name="connsiteY58" fmla="*/ 297863 h 595724"/>
              <a:gd name="connsiteX59" fmla="*/ 14280 w 608922"/>
              <a:gd name="connsiteY59" fmla="*/ 202865 h 595724"/>
              <a:gd name="connsiteX60" fmla="*/ 304406 w 608922"/>
              <a:gd name="connsiteY60" fmla="*/ 141787 h 595724"/>
              <a:gd name="connsiteX61" fmla="*/ 373731 w 608922"/>
              <a:gd name="connsiteY61" fmla="*/ 176387 h 595724"/>
              <a:gd name="connsiteX62" fmla="*/ 436259 w 608922"/>
              <a:gd name="connsiteY62" fmla="*/ 218449 h 595724"/>
              <a:gd name="connsiteX63" fmla="*/ 442376 w 608922"/>
              <a:gd name="connsiteY63" fmla="*/ 295790 h 595724"/>
              <a:gd name="connsiteX64" fmla="*/ 436259 w 608922"/>
              <a:gd name="connsiteY64" fmla="*/ 372452 h 595724"/>
              <a:gd name="connsiteX65" fmla="*/ 373731 w 608922"/>
              <a:gd name="connsiteY65" fmla="*/ 415192 h 595724"/>
              <a:gd name="connsiteX66" fmla="*/ 304406 w 608922"/>
              <a:gd name="connsiteY66" fmla="*/ 449792 h 595724"/>
              <a:gd name="connsiteX67" fmla="*/ 235081 w 608922"/>
              <a:gd name="connsiteY67" fmla="*/ 415192 h 595724"/>
              <a:gd name="connsiteX68" fmla="*/ 172553 w 608922"/>
              <a:gd name="connsiteY68" fmla="*/ 372452 h 595724"/>
              <a:gd name="connsiteX69" fmla="*/ 166436 w 608922"/>
              <a:gd name="connsiteY69" fmla="*/ 295790 h 595724"/>
              <a:gd name="connsiteX70" fmla="*/ 172553 w 608922"/>
              <a:gd name="connsiteY70" fmla="*/ 218449 h 595724"/>
              <a:gd name="connsiteX71" fmla="*/ 235081 w 608922"/>
              <a:gd name="connsiteY71" fmla="*/ 176387 h 595724"/>
              <a:gd name="connsiteX72" fmla="*/ 304406 w 608922"/>
              <a:gd name="connsiteY72" fmla="*/ 141787 h 595724"/>
              <a:gd name="connsiteX73" fmla="*/ 199069 w 608922"/>
              <a:gd name="connsiteY73" fmla="*/ 117356 h 595724"/>
              <a:gd name="connsiteX74" fmla="*/ 263615 w 608922"/>
              <a:gd name="connsiteY74" fmla="*/ 131616 h 595724"/>
              <a:gd name="connsiteX75" fmla="*/ 221490 w 608922"/>
              <a:gd name="connsiteY75" fmla="*/ 154024 h 595724"/>
              <a:gd name="connsiteX76" fmla="*/ 180724 w 608922"/>
              <a:gd name="connsiteY76" fmla="*/ 180506 h 595724"/>
              <a:gd name="connsiteX77" fmla="*/ 199069 w 608922"/>
              <a:gd name="connsiteY77" fmla="*/ 117356 h 595724"/>
              <a:gd name="connsiteX78" fmla="*/ 409744 w 608922"/>
              <a:gd name="connsiteY78" fmla="*/ 115393 h 595724"/>
              <a:gd name="connsiteX79" fmla="*/ 428089 w 608922"/>
              <a:gd name="connsiteY79" fmla="*/ 180506 h 595724"/>
              <a:gd name="connsiteX80" fmla="*/ 387323 w 608922"/>
              <a:gd name="connsiteY80" fmla="*/ 154054 h 595724"/>
              <a:gd name="connsiteX81" fmla="*/ 345198 w 608922"/>
              <a:gd name="connsiteY81" fmla="*/ 129636 h 595724"/>
              <a:gd name="connsiteX82" fmla="*/ 409744 w 608922"/>
              <a:gd name="connsiteY82" fmla="*/ 115393 h 595724"/>
              <a:gd name="connsiteX83" fmla="*/ 442376 w 608922"/>
              <a:gd name="connsiteY83" fmla="*/ 113284 h 595724"/>
              <a:gd name="connsiteX84" fmla="*/ 454611 w 608922"/>
              <a:gd name="connsiteY84" fmla="*/ 113284 h 595724"/>
              <a:gd name="connsiteX85" fmla="*/ 555886 w 608922"/>
              <a:gd name="connsiteY85" fmla="*/ 153999 h 595724"/>
              <a:gd name="connsiteX86" fmla="*/ 535495 w 608922"/>
              <a:gd name="connsiteY86" fmla="*/ 273431 h 595724"/>
              <a:gd name="connsiteX87" fmla="*/ 466845 w 608922"/>
              <a:gd name="connsiteY87" fmla="*/ 206929 h 595724"/>
              <a:gd name="connsiteX88" fmla="*/ 442376 w 608922"/>
              <a:gd name="connsiteY88" fmla="*/ 113284 h 595724"/>
              <a:gd name="connsiteX89" fmla="*/ 156277 w 608922"/>
              <a:gd name="connsiteY89" fmla="*/ 111248 h 595724"/>
              <a:gd name="connsiteX90" fmla="*/ 168509 w 608922"/>
              <a:gd name="connsiteY90" fmla="*/ 111248 h 595724"/>
              <a:gd name="connsiteX91" fmla="*/ 144046 w 608922"/>
              <a:gd name="connsiteY91" fmla="*/ 204872 h 595724"/>
              <a:gd name="connsiteX92" fmla="*/ 75414 w 608922"/>
              <a:gd name="connsiteY92" fmla="*/ 271358 h 595724"/>
              <a:gd name="connsiteX93" fmla="*/ 55028 w 608922"/>
              <a:gd name="connsiteY93" fmla="*/ 151954 h 595724"/>
              <a:gd name="connsiteX94" fmla="*/ 156277 w 608922"/>
              <a:gd name="connsiteY94" fmla="*/ 111248 h 595724"/>
              <a:gd name="connsiteX95" fmla="*/ 304406 w 608922"/>
              <a:gd name="connsiteY95" fmla="*/ 10143 h 595724"/>
              <a:gd name="connsiteX96" fmla="*/ 395477 w 608922"/>
              <a:gd name="connsiteY96" fmla="*/ 86847 h 595724"/>
              <a:gd name="connsiteX97" fmla="*/ 304406 w 608922"/>
              <a:gd name="connsiteY97" fmla="*/ 113320 h 595724"/>
              <a:gd name="connsiteX98" fmla="*/ 213335 w 608922"/>
              <a:gd name="connsiteY98" fmla="*/ 86847 h 595724"/>
              <a:gd name="connsiteX99" fmla="*/ 304406 w 608922"/>
              <a:gd name="connsiteY99" fmla="*/ 10143 h 595724"/>
              <a:gd name="connsiteX100" fmla="*/ 363521 w 608922"/>
              <a:gd name="connsiteY100" fmla="*/ 0 h 595724"/>
              <a:gd name="connsiteX101" fmla="*/ 530067 w 608922"/>
              <a:gd name="connsiteY101" fmla="*/ 94997 h 595724"/>
              <a:gd name="connsiteX102" fmla="*/ 452572 w 608922"/>
              <a:gd name="connsiteY102" fmla="*/ 80747 h 595724"/>
              <a:gd name="connsiteX103" fmla="*/ 428100 w 608922"/>
              <a:gd name="connsiteY103" fmla="*/ 82783 h 595724"/>
              <a:gd name="connsiteX104" fmla="*/ 363521 w 608922"/>
              <a:gd name="connsiteY104" fmla="*/ 0 h 595724"/>
              <a:gd name="connsiteX105" fmla="*/ 241256 w 608922"/>
              <a:gd name="connsiteY105" fmla="*/ 0 h 595724"/>
              <a:gd name="connsiteX106" fmla="*/ 178748 w 608922"/>
              <a:gd name="connsiteY106" fmla="*/ 82783 h 595724"/>
              <a:gd name="connsiteX107" fmla="*/ 154288 w 608922"/>
              <a:gd name="connsiteY107" fmla="*/ 80747 h 595724"/>
              <a:gd name="connsiteX108" fmla="*/ 75474 w 608922"/>
              <a:gd name="connsiteY108" fmla="*/ 94997 h 595724"/>
              <a:gd name="connsiteX109" fmla="*/ 241256 w 608922"/>
              <a:gd name="connsiteY109" fmla="*/ 0 h 59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08922" h="595724">
                <a:moveTo>
                  <a:pt x="533447" y="500727"/>
                </a:moveTo>
                <a:cubicBezTo>
                  <a:pt x="491322" y="546869"/>
                  <a:pt x="432211" y="581475"/>
                  <a:pt x="367665" y="595724"/>
                </a:cubicBezTo>
                <a:cubicBezTo>
                  <a:pt x="391445" y="577403"/>
                  <a:pt x="411828" y="548904"/>
                  <a:pt x="430173" y="512941"/>
                </a:cubicBezTo>
                <a:cubicBezTo>
                  <a:pt x="438326" y="514977"/>
                  <a:pt x="446479" y="514977"/>
                  <a:pt x="454633" y="514977"/>
                </a:cubicBezTo>
                <a:cubicBezTo>
                  <a:pt x="483169" y="514977"/>
                  <a:pt x="509667" y="508870"/>
                  <a:pt x="533447" y="500727"/>
                </a:cubicBezTo>
                <a:close/>
                <a:moveTo>
                  <a:pt x="78856" y="500727"/>
                </a:moveTo>
                <a:cubicBezTo>
                  <a:pt x="99236" y="510905"/>
                  <a:pt x="125730" y="514977"/>
                  <a:pt x="156300" y="514977"/>
                </a:cubicBezTo>
                <a:cubicBezTo>
                  <a:pt x="164452" y="514977"/>
                  <a:pt x="172604" y="512941"/>
                  <a:pt x="180756" y="512941"/>
                </a:cubicBezTo>
                <a:cubicBezTo>
                  <a:pt x="197060" y="548904"/>
                  <a:pt x="219477" y="577403"/>
                  <a:pt x="245292" y="595724"/>
                </a:cubicBezTo>
                <a:cubicBezTo>
                  <a:pt x="180756" y="583510"/>
                  <a:pt x="121654" y="548904"/>
                  <a:pt x="78856" y="500727"/>
                </a:cubicBezTo>
                <a:close/>
                <a:moveTo>
                  <a:pt x="304406" y="482403"/>
                </a:moveTo>
                <a:cubicBezTo>
                  <a:pt x="334990" y="494609"/>
                  <a:pt x="367612" y="504780"/>
                  <a:pt x="395477" y="508848"/>
                </a:cubicBezTo>
                <a:cubicBezTo>
                  <a:pt x="371690" y="554958"/>
                  <a:pt x="339067" y="585471"/>
                  <a:pt x="304406" y="585471"/>
                </a:cubicBezTo>
                <a:cubicBezTo>
                  <a:pt x="269745" y="585471"/>
                  <a:pt x="237122" y="556992"/>
                  <a:pt x="213335" y="508848"/>
                </a:cubicBezTo>
                <a:cubicBezTo>
                  <a:pt x="241200" y="502745"/>
                  <a:pt x="273822" y="494609"/>
                  <a:pt x="304406" y="482403"/>
                </a:cubicBezTo>
                <a:close/>
                <a:moveTo>
                  <a:pt x="428089" y="415218"/>
                </a:moveTo>
                <a:cubicBezTo>
                  <a:pt x="424012" y="437626"/>
                  <a:pt x="417897" y="460034"/>
                  <a:pt x="409744" y="478368"/>
                </a:cubicBezTo>
                <a:cubicBezTo>
                  <a:pt x="389361" y="476331"/>
                  <a:pt x="367619" y="470220"/>
                  <a:pt x="345198" y="464108"/>
                </a:cubicBezTo>
                <a:cubicBezTo>
                  <a:pt x="359466" y="457997"/>
                  <a:pt x="373734" y="449849"/>
                  <a:pt x="387323" y="441700"/>
                </a:cubicBezTo>
                <a:cubicBezTo>
                  <a:pt x="401591" y="433552"/>
                  <a:pt x="415859" y="425404"/>
                  <a:pt x="428089" y="415218"/>
                </a:cubicBezTo>
                <a:close/>
                <a:moveTo>
                  <a:pt x="180724" y="415218"/>
                </a:moveTo>
                <a:cubicBezTo>
                  <a:pt x="192954" y="425404"/>
                  <a:pt x="207222" y="433552"/>
                  <a:pt x="221490" y="441700"/>
                </a:cubicBezTo>
                <a:cubicBezTo>
                  <a:pt x="235079" y="449849"/>
                  <a:pt x="249347" y="457997"/>
                  <a:pt x="263615" y="464108"/>
                </a:cubicBezTo>
                <a:cubicBezTo>
                  <a:pt x="241194" y="470220"/>
                  <a:pt x="219452" y="474294"/>
                  <a:pt x="199069" y="478368"/>
                </a:cubicBezTo>
                <a:cubicBezTo>
                  <a:pt x="192954" y="460034"/>
                  <a:pt x="184801" y="437626"/>
                  <a:pt x="180724" y="415218"/>
                </a:cubicBezTo>
                <a:close/>
                <a:moveTo>
                  <a:pt x="531407" y="322293"/>
                </a:moveTo>
                <a:cubicBezTo>
                  <a:pt x="561976" y="369116"/>
                  <a:pt x="572166" y="411188"/>
                  <a:pt x="553825" y="441725"/>
                </a:cubicBezTo>
                <a:cubicBezTo>
                  <a:pt x="539559" y="468190"/>
                  <a:pt x="503555" y="484476"/>
                  <a:pt x="450569" y="482440"/>
                </a:cubicBezTo>
                <a:lnTo>
                  <a:pt x="438341" y="482440"/>
                </a:lnTo>
                <a:cubicBezTo>
                  <a:pt x="448531" y="453940"/>
                  <a:pt x="456682" y="423403"/>
                  <a:pt x="462796" y="388795"/>
                </a:cubicBezTo>
                <a:cubicBezTo>
                  <a:pt x="489290" y="369116"/>
                  <a:pt x="511707" y="344687"/>
                  <a:pt x="531407" y="322293"/>
                </a:cubicBezTo>
                <a:close/>
                <a:moveTo>
                  <a:pt x="73394" y="322293"/>
                </a:moveTo>
                <a:cubicBezTo>
                  <a:pt x="93089" y="344687"/>
                  <a:pt x="115501" y="369116"/>
                  <a:pt x="141987" y="388795"/>
                </a:cubicBezTo>
                <a:cubicBezTo>
                  <a:pt x="148099" y="423403"/>
                  <a:pt x="156249" y="453940"/>
                  <a:pt x="166436" y="482440"/>
                </a:cubicBezTo>
                <a:cubicBezTo>
                  <a:pt x="162361" y="484476"/>
                  <a:pt x="158286" y="484476"/>
                  <a:pt x="154211" y="482440"/>
                </a:cubicBezTo>
                <a:cubicBezTo>
                  <a:pt x="103276" y="482440"/>
                  <a:pt x="69319" y="468190"/>
                  <a:pt x="53020" y="441725"/>
                </a:cubicBezTo>
                <a:cubicBezTo>
                  <a:pt x="34683" y="411188"/>
                  <a:pt x="42833" y="368437"/>
                  <a:pt x="73394" y="322293"/>
                </a:cubicBezTo>
                <a:close/>
                <a:moveTo>
                  <a:pt x="470952" y="249000"/>
                </a:moveTo>
                <a:cubicBezTo>
                  <a:pt x="487253" y="265287"/>
                  <a:pt x="503553" y="281575"/>
                  <a:pt x="515779" y="297862"/>
                </a:cubicBezTo>
                <a:cubicBezTo>
                  <a:pt x="501516" y="314149"/>
                  <a:pt x="487253" y="330437"/>
                  <a:pt x="470952" y="346724"/>
                </a:cubicBezTo>
                <a:cubicBezTo>
                  <a:pt x="472990" y="330437"/>
                  <a:pt x="472990" y="314149"/>
                  <a:pt x="472990" y="297862"/>
                </a:cubicBezTo>
                <a:cubicBezTo>
                  <a:pt x="472990" y="281575"/>
                  <a:pt x="472990" y="265287"/>
                  <a:pt x="470952" y="249000"/>
                </a:cubicBezTo>
                <a:close/>
                <a:moveTo>
                  <a:pt x="137970" y="249000"/>
                </a:moveTo>
                <a:cubicBezTo>
                  <a:pt x="135932" y="265287"/>
                  <a:pt x="135932" y="281575"/>
                  <a:pt x="135932" y="297862"/>
                </a:cubicBezTo>
                <a:cubicBezTo>
                  <a:pt x="135932" y="314149"/>
                  <a:pt x="135932" y="330437"/>
                  <a:pt x="137970" y="346724"/>
                </a:cubicBezTo>
                <a:cubicBezTo>
                  <a:pt x="121669" y="330437"/>
                  <a:pt x="105369" y="314149"/>
                  <a:pt x="93143" y="297862"/>
                </a:cubicBezTo>
                <a:cubicBezTo>
                  <a:pt x="107406" y="281575"/>
                  <a:pt x="121669" y="265287"/>
                  <a:pt x="137970" y="249000"/>
                </a:cubicBezTo>
                <a:close/>
                <a:moveTo>
                  <a:pt x="592593" y="202865"/>
                </a:moveTo>
                <a:cubicBezTo>
                  <a:pt x="602799" y="232721"/>
                  <a:pt x="608922" y="263256"/>
                  <a:pt x="608922" y="297863"/>
                </a:cubicBezTo>
                <a:cubicBezTo>
                  <a:pt x="608922" y="330433"/>
                  <a:pt x="602799" y="363004"/>
                  <a:pt x="592593" y="392860"/>
                </a:cubicBezTo>
                <a:cubicBezTo>
                  <a:pt x="588511" y="365039"/>
                  <a:pt x="574223" y="330433"/>
                  <a:pt x="551771" y="297863"/>
                </a:cubicBezTo>
                <a:cubicBezTo>
                  <a:pt x="553812" y="295827"/>
                  <a:pt x="553812" y="293791"/>
                  <a:pt x="555853" y="291756"/>
                </a:cubicBezTo>
                <a:cubicBezTo>
                  <a:pt x="578305" y="261221"/>
                  <a:pt x="590552" y="230686"/>
                  <a:pt x="592593" y="202865"/>
                </a:cubicBezTo>
                <a:close/>
                <a:moveTo>
                  <a:pt x="14280" y="202865"/>
                </a:moveTo>
                <a:cubicBezTo>
                  <a:pt x="18360" y="228650"/>
                  <a:pt x="30599" y="259185"/>
                  <a:pt x="50999" y="291756"/>
                </a:cubicBezTo>
                <a:cubicBezTo>
                  <a:pt x="53039" y="293791"/>
                  <a:pt x="53039" y="295827"/>
                  <a:pt x="55079" y="297863"/>
                </a:cubicBezTo>
                <a:cubicBezTo>
                  <a:pt x="53039" y="299898"/>
                  <a:pt x="53039" y="301934"/>
                  <a:pt x="50999" y="303970"/>
                </a:cubicBezTo>
                <a:cubicBezTo>
                  <a:pt x="30599" y="336540"/>
                  <a:pt x="18360" y="367075"/>
                  <a:pt x="16320" y="392860"/>
                </a:cubicBezTo>
                <a:cubicBezTo>
                  <a:pt x="6120" y="363004"/>
                  <a:pt x="0" y="332469"/>
                  <a:pt x="0" y="297863"/>
                </a:cubicBezTo>
                <a:cubicBezTo>
                  <a:pt x="0" y="263256"/>
                  <a:pt x="6120" y="232721"/>
                  <a:pt x="14280" y="202865"/>
                </a:cubicBezTo>
                <a:close/>
                <a:moveTo>
                  <a:pt x="304406" y="141787"/>
                </a:moveTo>
                <a:cubicBezTo>
                  <a:pt x="328874" y="151963"/>
                  <a:pt x="351302" y="164175"/>
                  <a:pt x="373731" y="176387"/>
                </a:cubicBezTo>
                <a:cubicBezTo>
                  <a:pt x="395480" y="190633"/>
                  <a:pt x="415869" y="204881"/>
                  <a:pt x="436259" y="218449"/>
                </a:cubicBezTo>
                <a:cubicBezTo>
                  <a:pt x="440337" y="244908"/>
                  <a:pt x="442376" y="269331"/>
                  <a:pt x="442376" y="295790"/>
                </a:cubicBezTo>
                <a:cubicBezTo>
                  <a:pt x="442376" y="322248"/>
                  <a:pt x="440337" y="348707"/>
                  <a:pt x="436259" y="372452"/>
                </a:cubicBezTo>
                <a:cubicBezTo>
                  <a:pt x="417908" y="388734"/>
                  <a:pt x="395480" y="402981"/>
                  <a:pt x="373731" y="415192"/>
                </a:cubicBezTo>
                <a:cubicBezTo>
                  <a:pt x="351302" y="429439"/>
                  <a:pt x="326835" y="439616"/>
                  <a:pt x="304406" y="449792"/>
                </a:cubicBezTo>
                <a:cubicBezTo>
                  <a:pt x="281977" y="439616"/>
                  <a:pt x="257510" y="429439"/>
                  <a:pt x="235081" y="415192"/>
                </a:cubicBezTo>
                <a:cubicBezTo>
                  <a:pt x="213332" y="400946"/>
                  <a:pt x="192943" y="386699"/>
                  <a:pt x="172553" y="372452"/>
                </a:cubicBezTo>
                <a:cubicBezTo>
                  <a:pt x="168475" y="348707"/>
                  <a:pt x="166436" y="322248"/>
                  <a:pt x="166436" y="295790"/>
                </a:cubicBezTo>
                <a:cubicBezTo>
                  <a:pt x="166436" y="269331"/>
                  <a:pt x="168475" y="242872"/>
                  <a:pt x="172553" y="218449"/>
                </a:cubicBezTo>
                <a:cubicBezTo>
                  <a:pt x="190904" y="202845"/>
                  <a:pt x="213332" y="188598"/>
                  <a:pt x="235081" y="176387"/>
                </a:cubicBezTo>
                <a:cubicBezTo>
                  <a:pt x="257510" y="162140"/>
                  <a:pt x="281977" y="151963"/>
                  <a:pt x="304406" y="141787"/>
                </a:cubicBezTo>
                <a:close/>
                <a:moveTo>
                  <a:pt x="199069" y="117356"/>
                </a:moveTo>
                <a:cubicBezTo>
                  <a:pt x="219452" y="119393"/>
                  <a:pt x="241194" y="125504"/>
                  <a:pt x="263615" y="131616"/>
                </a:cubicBezTo>
                <a:cubicBezTo>
                  <a:pt x="249347" y="137727"/>
                  <a:pt x="235079" y="145875"/>
                  <a:pt x="221490" y="154024"/>
                </a:cubicBezTo>
                <a:cubicBezTo>
                  <a:pt x="207222" y="162172"/>
                  <a:pt x="192954" y="170320"/>
                  <a:pt x="180724" y="180506"/>
                </a:cubicBezTo>
                <a:cubicBezTo>
                  <a:pt x="184801" y="158098"/>
                  <a:pt x="190916" y="135690"/>
                  <a:pt x="199069" y="117356"/>
                </a:cubicBezTo>
                <a:close/>
                <a:moveTo>
                  <a:pt x="409744" y="115393"/>
                </a:moveTo>
                <a:cubicBezTo>
                  <a:pt x="417897" y="135741"/>
                  <a:pt x="424012" y="156088"/>
                  <a:pt x="428089" y="180506"/>
                </a:cubicBezTo>
                <a:cubicBezTo>
                  <a:pt x="415859" y="170332"/>
                  <a:pt x="401591" y="162193"/>
                  <a:pt x="387323" y="154054"/>
                </a:cubicBezTo>
                <a:cubicBezTo>
                  <a:pt x="373734" y="145915"/>
                  <a:pt x="359466" y="137775"/>
                  <a:pt x="345198" y="129636"/>
                </a:cubicBezTo>
                <a:cubicBezTo>
                  <a:pt x="367619" y="123532"/>
                  <a:pt x="389361" y="119462"/>
                  <a:pt x="409744" y="115393"/>
                </a:cubicBezTo>
                <a:close/>
                <a:moveTo>
                  <a:pt x="442376" y="113284"/>
                </a:moveTo>
                <a:cubicBezTo>
                  <a:pt x="446454" y="111248"/>
                  <a:pt x="450532" y="111248"/>
                  <a:pt x="454611" y="113284"/>
                </a:cubicBezTo>
                <a:cubicBezTo>
                  <a:pt x="505588" y="113284"/>
                  <a:pt x="539573" y="127534"/>
                  <a:pt x="555886" y="153999"/>
                </a:cubicBezTo>
                <a:cubicBezTo>
                  <a:pt x="574238" y="184536"/>
                  <a:pt x="566082" y="227287"/>
                  <a:pt x="535495" y="273431"/>
                </a:cubicBezTo>
                <a:cubicBezTo>
                  <a:pt x="517823" y="251038"/>
                  <a:pt x="493354" y="228644"/>
                  <a:pt x="466845" y="206929"/>
                </a:cubicBezTo>
                <a:cubicBezTo>
                  <a:pt x="460728" y="172321"/>
                  <a:pt x="452572" y="141784"/>
                  <a:pt x="442376" y="113284"/>
                </a:cubicBezTo>
                <a:close/>
                <a:moveTo>
                  <a:pt x="156277" y="111248"/>
                </a:moveTo>
                <a:lnTo>
                  <a:pt x="168509" y="111248"/>
                </a:lnTo>
                <a:cubicBezTo>
                  <a:pt x="156277" y="139742"/>
                  <a:pt x="150162" y="170271"/>
                  <a:pt x="144046" y="204872"/>
                </a:cubicBezTo>
                <a:cubicBezTo>
                  <a:pt x="117544" y="226582"/>
                  <a:pt x="95120" y="248970"/>
                  <a:pt x="75414" y="271358"/>
                </a:cubicBezTo>
                <a:cubicBezTo>
                  <a:pt x="44835" y="222511"/>
                  <a:pt x="38719" y="180448"/>
                  <a:pt x="55028" y="151954"/>
                </a:cubicBezTo>
                <a:cubicBezTo>
                  <a:pt x="71336" y="125495"/>
                  <a:pt x="107351" y="111248"/>
                  <a:pt x="156277" y="111248"/>
                </a:cubicBezTo>
                <a:close/>
                <a:moveTo>
                  <a:pt x="304406" y="10143"/>
                </a:moveTo>
                <a:cubicBezTo>
                  <a:pt x="339067" y="10143"/>
                  <a:pt x="371690" y="38652"/>
                  <a:pt x="395477" y="86847"/>
                </a:cubicBezTo>
                <a:cubicBezTo>
                  <a:pt x="367612" y="92956"/>
                  <a:pt x="334990" y="101102"/>
                  <a:pt x="304406" y="113320"/>
                </a:cubicBezTo>
                <a:cubicBezTo>
                  <a:pt x="273822" y="101102"/>
                  <a:pt x="241200" y="90920"/>
                  <a:pt x="213335" y="86847"/>
                </a:cubicBezTo>
                <a:cubicBezTo>
                  <a:pt x="237122" y="40689"/>
                  <a:pt x="269745" y="10143"/>
                  <a:pt x="304406" y="10143"/>
                </a:cubicBezTo>
                <a:close/>
                <a:moveTo>
                  <a:pt x="363521" y="0"/>
                </a:moveTo>
                <a:cubicBezTo>
                  <a:pt x="428100" y="12214"/>
                  <a:pt x="487241" y="46820"/>
                  <a:pt x="530067" y="94997"/>
                </a:cubicBezTo>
                <a:cubicBezTo>
                  <a:pt x="509674" y="84819"/>
                  <a:pt x="483162" y="80747"/>
                  <a:pt x="452572" y="80747"/>
                </a:cubicBezTo>
                <a:cubicBezTo>
                  <a:pt x="444415" y="80747"/>
                  <a:pt x="436257" y="82783"/>
                  <a:pt x="428100" y="82783"/>
                </a:cubicBezTo>
                <a:cubicBezTo>
                  <a:pt x="411785" y="46820"/>
                  <a:pt x="389353" y="18321"/>
                  <a:pt x="363521" y="0"/>
                </a:cubicBezTo>
                <a:close/>
                <a:moveTo>
                  <a:pt x="241256" y="0"/>
                </a:moveTo>
                <a:cubicBezTo>
                  <a:pt x="217476" y="18321"/>
                  <a:pt x="197093" y="46820"/>
                  <a:pt x="178748" y="82783"/>
                </a:cubicBezTo>
                <a:cubicBezTo>
                  <a:pt x="170595" y="80747"/>
                  <a:pt x="162442" y="80747"/>
                  <a:pt x="154288" y="80747"/>
                </a:cubicBezTo>
                <a:cubicBezTo>
                  <a:pt x="125752" y="80747"/>
                  <a:pt x="99254" y="86854"/>
                  <a:pt x="75474" y="94997"/>
                </a:cubicBezTo>
                <a:cubicBezTo>
                  <a:pt x="117599" y="48855"/>
                  <a:pt x="176710" y="14249"/>
                  <a:pt x="24125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汉仪晓波折纸体简" panose="00020600040101010101" pitchFamily="18" charset="-122"/>
              <a:ea typeface="汉仪晓波折纸体简" panose="00020600040101010101" pitchFamily="18" charset="-122"/>
            </a:endParaRPr>
          </a:p>
        </p:txBody>
      </p:sp>
      <p:sp>
        <p:nvSpPr>
          <p:cNvPr id="29" name="思想气泡: 云 28">
            <a:extLst>
              <a:ext uri="{FF2B5EF4-FFF2-40B4-BE49-F238E27FC236}">
                <a16:creationId xmlns:a16="http://schemas.microsoft.com/office/drawing/2014/main" id="{74A81077-DFE8-4477-AA74-D2E999B2D639}"/>
              </a:ext>
            </a:extLst>
          </p:cNvPr>
          <p:cNvSpPr/>
          <p:nvPr/>
        </p:nvSpPr>
        <p:spPr>
          <a:xfrm>
            <a:off x="3831486" y="3063502"/>
            <a:ext cx="4536504" cy="1091081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accent1"/>
                </a:solidFill>
              </a:rPr>
              <a:t>答</a:t>
            </a:r>
            <a:r>
              <a:rPr lang="en-US" altLang="zh-CN" sz="2000" dirty="0">
                <a:solidFill>
                  <a:schemeClr val="accent1"/>
                </a:solidFill>
              </a:rPr>
              <a:t>:</a:t>
            </a:r>
          </a:p>
          <a:p>
            <a:r>
              <a:rPr lang="zh-CN" altLang="en-US" sz="2000" dirty="0">
                <a:solidFill>
                  <a:schemeClr val="accent1"/>
                </a:solidFill>
              </a:rPr>
              <a:t>要成为世界领先的口腔产品供应商</a:t>
            </a:r>
          </a:p>
        </p:txBody>
      </p:sp>
      <p:pic>
        <p:nvPicPr>
          <p:cNvPr id="9" name="图片 8" descr="岱洛 最终logo--四季花25">
            <a:extLst>
              <a:ext uri="{FF2B5EF4-FFF2-40B4-BE49-F238E27FC236}">
                <a16:creationId xmlns:a16="http://schemas.microsoft.com/office/drawing/2014/main" id="{B50DBE72-2EC7-5752-2583-50183FBE8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8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9"/>
          <p:cNvGrpSpPr/>
          <p:nvPr/>
        </p:nvGrpSpPr>
        <p:grpSpPr>
          <a:xfrm>
            <a:off x="179512" y="1707654"/>
            <a:ext cx="1944216" cy="1944216"/>
            <a:chOff x="4551947" y="1988328"/>
            <a:chExt cx="3088105" cy="32051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5" name="Oval 20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56" name="Oval 21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8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60" name="Group 26"/>
          <p:cNvGrpSpPr/>
          <p:nvPr/>
        </p:nvGrpSpPr>
        <p:grpSpPr>
          <a:xfrm>
            <a:off x="2483768" y="1707656"/>
            <a:ext cx="1872205" cy="2003807"/>
            <a:chOff x="4551947" y="1988328"/>
            <a:chExt cx="3088105" cy="32051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61" name="Oval 27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62" name="Oval 28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8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6" name="Group 34"/>
          <p:cNvGrpSpPr/>
          <p:nvPr/>
        </p:nvGrpSpPr>
        <p:grpSpPr>
          <a:xfrm>
            <a:off x="4427984" y="1707656"/>
            <a:ext cx="1872206" cy="2003806"/>
            <a:chOff x="4551947" y="1988328"/>
            <a:chExt cx="3088105" cy="3205199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67" name="Oval 35"/>
            <p:cNvSpPr/>
            <p:nvPr/>
          </p:nvSpPr>
          <p:spPr>
            <a:xfrm>
              <a:off x="4551947" y="2105422"/>
              <a:ext cx="3088105" cy="30881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/>
            </a:p>
          </p:txBody>
        </p:sp>
        <p:sp>
          <p:nvSpPr>
            <p:cNvPr id="68" name="Oval 36"/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8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753228" y="51471"/>
            <a:ext cx="3283268" cy="504056"/>
          </a:xfrm>
          <a:prstGeom prst="rect">
            <a:avLst/>
          </a:prstGeo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spc="-1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</a:t>
            </a:r>
            <a:endParaRPr sz="2400" b="1" spc="-15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0" name="矩形 13"/>
          <p:cNvSpPr>
            <a:spLocks noChangeArrowheads="1"/>
          </p:cNvSpPr>
          <p:nvPr/>
        </p:nvSpPr>
        <p:spPr bwMode="auto">
          <a:xfrm>
            <a:off x="4843405" y="2348183"/>
            <a:ext cx="1240763" cy="10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诚实守信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信守承诺</a:t>
            </a:r>
          </a:p>
        </p:txBody>
      </p:sp>
      <p:sp>
        <p:nvSpPr>
          <p:cNvPr id="16403" name="矩形 12"/>
          <p:cNvSpPr>
            <a:spLocks noChangeArrowheads="1"/>
          </p:cNvSpPr>
          <p:nvPr/>
        </p:nvSpPr>
        <p:spPr bwMode="auto">
          <a:xfrm>
            <a:off x="2971199" y="2283718"/>
            <a:ext cx="1096745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积极主动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做事认真快</a:t>
            </a:r>
          </a:p>
        </p:txBody>
      </p:sp>
      <p:sp>
        <p:nvSpPr>
          <p:cNvPr id="16398" name="矩形 11"/>
          <p:cNvSpPr>
            <a:spLocks noChangeArrowheads="1"/>
          </p:cNvSpPr>
          <p:nvPr/>
        </p:nvSpPr>
        <p:spPr bwMode="auto">
          <a:xfrm>
            <a:off x="228903" y="2224983"/>
            <a:ext cx="202459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客户第一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深度了解客户的需求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创造性的满足客户需求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137" y="1203598"/>
            <a:ext cx="8853343" cy="504056"/>
            <a:chOff x="39137" y="1203598"/>
            <a:chExt cx="8853343" cy="504056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39137" y="1203598"/>
              <a:ext cx="8853343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611560" y="1203598"/>
              <a:ext cx="0" cy="504056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627784" y="1203598"/>
              <a:ext cx="0" cy="504056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572000" y="1203598"/>
              <a:ext cx="0" cy="504056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7B34060A-56A2-44F4-AC79-3DDB2E5E3656}"/>
              </a:ext>
            </a:extLst>
          </p:cNvPr>
          <p:cNvSpPr txBox="1"/>
          <p:nvPr/>
        </p:nvSpPr>
        <p:spPr>
          <a:xfrm>
            <a:off x="2482216" y="771550"/>
            <a:ext cx="367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我们喜欢和什么样的人一起工作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?    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3" name="Group 34">
            <a:extLst>
              <a:ext uri="{FF2B5EF4-FFF2-40B4-BE49-F238E27FC236}">
                <a16:creationId xmlns:a16="http://schemas.microsoft.com/office/drawing/2014/main" id="{37D77DB5-834E-4CFF-8550-A2BEE3B7D623}"/>
              </a:ext>
            </a:extLst>
          </p:cNvPr>
          <p:cNvGrpSpPr/>
          <p:nvPr/>
        </p:nvGrpSpPr>
        <p:grpSpPr>
          <a:xfrm>
            <a:off x="6516218" y="1707654"/>
            <a:ext cx="1872206" cy="1930602"/>
            <a:chOff x="4551947" y="1859733"/>
            <a:chExt cx="3088105" cy="3088105"/>
          </a:xfrm>
          <a:solidFill>
            <a:schemeClr val="tx2">
              <a:lumMod val="60000"/>
              <a:lumOff val="40000"/>
            </a:schemeClr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Oval 35">
              <a:extLst>
                <a:ext uri="{FF2B5EF4-FFF2-40B4-BE49-F238E27FC236}">
                  <a16:creationId xmlns:a16="http://schemas.microsoft.com/office/drawing/2014/main" id="{1D414A2D-757C-488E-9F04-A2BB818829CC}"/>
                </a:ext>
              </a:extLst>
            </p:cNvPr>
            <p:cNvSpPr/>
            <p:nvPr/>
          </p:nvSpPr>
          <p:spPr>
            <a:xfrm>
              <a:off x="4551947" y="1859733"/>
              <a:ext cx="3088105" cy="308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5" dirty="0"/>
            </a:p>
          </p:txBody>
        </p:sp>
        <p:sp>
          <p:nvSpPr>
            <p:cNvPr id="26" name="Oval 36">
              <a:extLst>
                <a:ext uri="{FF2B5EF4-FFF2-40B4-BE49-F238E27FC236}">
                  <a16:creationId xmlns:a16="http://schemas.microsoft.com/office/drawing/2014/main" id="{99E4005F-1811-4286-81CF-640027B926DB}"/>
                </a:ext>
              </a:extLst>
            </p:cNvPr>
            <p:cNvSpPr/>
            <p:nvPr/>
          </p:nvSpPr>
          <p:spPr>
            <a:xfrm>
              <a:off x="4765995" y="1988328"/>
              <a:ext cx="827494" cy="8274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80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41CBD24-168F-4BFE-B7C5-19F8B470B7A0}"/>
              </a:ext>
            </a:extLst>
          </p:cNvPr>
          <p:cNvCxnSpPr/>
          <p:nvPr/>
        </p:nvCxnSpPr>
        <p:spPr>
          <a:xfrm>
            <a:off x="6876256" y="1275606"/>
            <a:ext cx="0" cy="504056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3">
            <a:extLst>
              <a:ext uri="{FF2B5EF4-FFF2-40B4-BE49-F238E27FC236}">
                <a16:creationId xmlns:a16="http://schemas.microsoft.com/office/drawing/2014/main" id="{35BA8B74-78BD-4AA1-8C85-48DDDE06E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21" y="2283718"/>
            <a:ext cx="1131585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进取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持续学习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绝不找借口</a:t>
            </a:r>
          </a:p>
        </p:txBody>
      </p:sp>
      <p:pic>
        <p:nvPicPr>
          <p:cNvPr id="29" name="图片 28" descr="岱洛 最终logo--四季花25">
            <a:extLst>
              <a:ext uri="{FF2B5EF4-FFF2-40B4-BE49-F238E27FC236}">
                <a16:creationId xmlns:a16="http://schemas.microsoft.com/office/drawing/2014/main" id="{A551F367-1AFA-C30D-AA03-925861BDA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723878"/>
            <a:ext cx="1697831" cy="127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3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3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3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7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1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1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72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8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9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4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72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10" grpId="0"/>
          <p:bldP spid="16403" grpId="0"/>
          <p:bldP spid="16398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3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3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3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4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10" grpId="0"/>
          <p:bldP spid="16403" grpId="0"/>
          <p:bldP spid="16398" grpId="0"/>
          <p:bldP spid="2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A11637A-706A-4819-9DE1-49C9F59BBFD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BJzi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EnOK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ASc4p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BJzik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BJzik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BJzik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BJzik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EnOKSJ/QnIWGCQAA+HgAACkAAAB1bml2ZXJzYWwvc2tpbl9jdXN0b21pemF0aW9uX3NldHRpbmdzLnhtbO1de2+jyhX/v59i5OpKt1IVP/ArldcVhnGC1sG+hiS7rSqLmEmMghkXxt7Nlf/op+kH6yfpmQFicGwHku1ede+EzWo5c14z5zEMP6HtRY9eoK0jRpferw7zaGARxrzgIer/AaHenPo0nIQkIiyq7ii3XuDSL0ZwTzkNqBFzAtcJXY2PRv0aGoof1O2oXb0Ld81Bs4E6TdzAXaTjlgZj54p+rmgwpjfqWq+6pyLWG5I5Cdhhrb1qbvSlgBFEJGRG4JKvfSXPnR3Kz+AidFwP+KJ+u8mvbWp1qzf5hZr1VqeFtw1VUZQ20lp6Xa9tO53zjlpHuNZs1ZTtoNtQGgqqt1r18/a23mm0FLgbnrdBSxOft1Gz02w29G0DN0AaqepAb2jbjnJer6tgDXfPte1wOOjUaqherytNfdtqK8NBDQG3AjpUpcsXUNGVgdLeqgO13lXQUBsOhs0t1nFba6FuA7drtW1zMFBqtd3i7maXXa4dtfB00uV8ReHBEBwc5blVPZBcvfk6DIHZJsuV7zCCAmdJPlRETgZMZCz6eU5XT3+qJAkqkjllT/3KU2MikLmyvkYDBrrQOPCfEl29qhhJ2YRf2cLI0pHnfqjcrRmjwdk8VnUW0HDp+JX+H+PcSWZWRJJuSFhG7t6Zk525jvgpKpbYgnyG65TQnC5XTvA0og/07M6ZPz6EdB24hdxcPK1I6HvBI3DXzjsaPmnI9yJmMLLM+Ye7/CoutoLciAh3r435VUjSd+6In1qsiZ8ScjuTr6/InujGizwmRNU6v06JrpwHkg9AV+XXaZkArOSj1uHX60KMfGXArvDyb5xk950nEuaNxO3ypBRdrVdl82kV0ge+2Hm51wP9LOdT6D7BA/ewxq9CQnyC3GChKCXLJuav7zEmt/u9pLcEKxDcbHNJSELlZDDTxlcT1fw8G40vxrOBcVGBviWqEvGy/LnR7n6tt9rQuRK5gpqsK3U0yutCQlmrVkyXaU/HoxkoxKOZiT/ZlT7/u7To+NoeGSau9JN/lFYwmeKbSp//XUT0ejrFpj2zRoaOZ4Y1M8e2WJcRtrFe6X+ma7RwNgQxijYe+YLYgiBoz15IUOR7rhjgLdsL1qSAPX18pRrmbIote2potjE2K32LhuHTn4VmZ80WkDwLJ0KuFzl3PnGFWUgRMb7K7nbwhy084KRLxwvOilifqreGeTGzx+ORNcOmnlIqfRy4SA8dbqm8oqlq4SnoCB3Yx98mPhPZJzQg1fdLK7k0Li5H8GtzRy69h4UPv+wN3kwwhGRCggKCkDh4CllnWbfjqc7XEAwiB62cKPpCQzeXNNnQFdBtmNoYUlOzM/ptribVDYH3gjmkDpmzAvqusGWpF3g2GH+CHIfaHJcUGn+EkvxYUugztqCGsFVAzFRvjAuVVwQvw7RA0hqcOzzf4bHMmc9Bjq/mxqPrCCh8haFMRDVGZ6UtWfiXawikoY6OVHusGBZb3D14GwKuhC5scwVsQRvSsM6z65dr42+zoWqMsD6DdNPHtzNbdEludOk8oYAy5LgbJ5gTdEfmzhoq4QnGXM8VYzzywoV/rr1fkcOS/vNT0rpMHX/66Q0u5RreAc/geRmMwWPKir1mnS9bMoM3OsJz/agXRRbgzS5YGjbVqTH+NiGKvOXaj7v0twjUs3Nlg/WqH+9fr+Jh+x84Y8UteGBARxt4tJQQhp2YbzmwefqlBA1zCOaSgyc0fH5CLaXAHCc6TIreoeYGVi7nyA2saDkVt3hgGTY8bN2SO376KCAsajWO2uF48zOiT+CA/lyqd+SewvOST5xN/CADe5cIf5EoZx6VcluLbdgjcNwEnQ9xUoFW31vyM1QxtddXOF2KeDfIzeeWrn1XVLfvPYodAdZ5vSQvn8PuQ7oUVN+J0ryON6W/vtOReIrT2O6k3APEc4EWjlWmPt8VMQurU+1ypqmmhvmJgtezX1wOqoOvyci2ZiN1wDVAmSwdNl/ALnzPz3nFdcUnAh0PVdCXTN4iTjhf/Odf/y6uZs+fmIoS6l/K6oHi510TP+v7u0kZif5RQI+tDvKi4qagYHKgSkWLn69sAxL0mxxZnHhbWtIlf8VVyDSUQBJG1bZV7fIKqsQSRUHXITwLllRypU4/QuMTz/qV/pUTPkLjtCn1yyoSK89zk5X2YXfEXTPfC0hJ8XfvRHzytjGZqbouzv5Qo743f4y3XxcOMMlrPuTThzL6tEvVhO68p5K4HiuvU2xuadeClhDf7xrC5uBe90zYvVDxHejhLPd+JmAh9Sf8zdbLV7nAwF/EQRr37x0/gtikt1mWaEG/JMFL2bKkfdYJODHhT4t9Fq4T3h1tn3vKi8fN6k0o+4w31IeNQYvnk1Gdp+9LadpAvPrNGnimvfAczlnJUMb1HXGf3yRf2Qv+DHGf3+KbCn/f/kJofyQrmb6OGzhhlp6JXaznQOiAhwSiSyU86V2eh3sw4q9lo4xLCSHPuaQu6Yu90faWJClnTss6XD3icS94fny54jJ3T2LaEYcdcgO79K2ezt8e85hPjie3mAeUYDb64r5kBcTwwf5ixFTEnlbkQwUOIs58wTt9VEGJjg8VvpwxQnNMbpX2M97OMpLCm9OiS9HPRTsvZTLgXbycKRrX+mmhXvXFOvWqpyLUS9QeD2CwXt6REEMOeNDlkgjliVn2Rfoq7EY8ke7JHRnNKmAL0B3AGSmthAwhl1jisSqtlvgmOw7PlszzyYaknSpDyCzO6fn3IqiO08mtshG5Z9n0TiilqyBpdbtczLfADP2olDiRZY3sjZQsOubcRWL2B7pVuvfsfDywG6Vdmqd7tkFTthf16gFTwHts9XvV7DYLPeoAynoSeh2ufV9CrhJylZCrhFwl5CohVwm5SshVQq4ScpWQq4RcJeQqIVcJuUrIVUKuEnKVkKuEXCXk+sNCrkdhu++CuO5YJeAqAdffAnA9nv+/Ad76uuTvDm6N41MabY3FJNhaCmw9hJoWQVsPgLTHwdbjBffjYq0HPpmVmKvEXCXmKjFXiblKzFVirhJzlZirxFwl5ioxV4m5SsxVYq4Sc5WYq8RcJeYqMVeJuUrMVX7l+m7QNeOTRF3lZ67yM1f5mav8zPV3Cr1KBFYisBKBlQisRGAlAisRWInASgRWIrASgZUIrERgJQIrEViJwEoEViKwEoGVCKxEYCUCK796lV+9/p/hr5lpfcePXgsAm98cfi0gKPFXib/+IPjr6d0oB8BmWL8DArtPA1HQd/Q/N/4vUEsDBBQAAgAIABJziki63KLi9wwAAM4aAAAXAAAAdW5pdmVyc2FsL3VuaXZlcnNhbC5wbmftWWlYU9e63lTUVAXkHD1SIqRobzlVCkiLkTFFpnpaAiplNCCmiAwBBQKEEHBkkCH62AsKJEDpEcIQQNRAAoFTFGoDBATCEELAlAAJJOA2hCHD2eg95zz33/1xf/JjP/tde629vmF/3/t969k5PmhPvT3GewAA0Dvzrds5ANjhAgAf0WC7oCepFPOb0E0n4ZznaYDef3gBGuhGuHhBK5rIe1VhO6Hxx1e/DUwAgL/819alc+bcZ8sAYIw94+bimxKyJBDWxuDVPSsgUrF7bXfK8UQzwe1kw9RwlxuXzCR3Hu7PvuHrn3nEHXnkdEh1wH4js29vp4oMYK8dvI6L+USlutQ5gqJUTRC51+SKVIsU683eoOjLvOJQqV10Xym8JHJNBXKRiPS1GbFaKUSB/Q5ySKELDpWRNXE1CeKZy7ok1UrPUi/0cBSj6DfqPzI/5I3CmesCQECuhNoM23jLseJ/DE3zHm/MeZgcHc3fmiqRlMEz1jmhE/ehmejz6oRKuA4ANPodgQFA9hHIIdf/ug234TbchttwG27DbbgNt+E23Ibb8P8BItlrb3L1AOCbPYbQcczNEDptfnPg/wbt/HVJq+MRJUWh6QSw9ytujClxsalP2aFVH6+K9RewmRQ8kTULABedxLjh2M1lZjU/NF0tDUU8Mwke4jliNbInDblMddVkAcr+pvP6Hw/6ugxQk1NjtTWxcQJZLAEAWjTOa9O3jm/OqNyHk2K+DGb0NheLmbhKxM+yIddCbYCn5wDIRQmnOmvpsckMx0OK199ZURa6v1QvZ6Em27SaTQZFKy6Ji03fGCqjrr+0Sr/GT0HPcTM0YB9e+/vxhkmbWHZoFJMwWSdrPiEQalYZwd35oEF7KMPJw1Jkv+qlXBOR5Rf6c4tRFFYe8gsiUcdI0iWz3TWwDJZp2zCyQK+hPtYuvDBkVT+/8ug88y+XtxS3/Pnk5x0r+XGluIAkUZGMJWfz+2uv14DRt1iTJKUgooqzcCo/SHkQ9awfkTJ9o8TMt+KELPdtX1x6QnQnLw0fBPISsRecLI9ZRE2uEamMoffaJHn5c4KKQsmzxihuciC6fXerJX8q5Pr3Cpex895OI2xU3RnGYnMs1Za2uWaDeudof5MJx2MSOQkhzwYD4JX4IPh/C75unrguO+kjfaAldDVbSu9xRG+i2rkuZ4kux9Ik8vC/+i7zSD9k+LcUbMa4DT+kmxpguRfdX7aNiuksWZRr1NiqkZ0cP2yT15EMKeNoyq26W+7QtHvdF3JMy4Qk+7qMFIZjhpfhwTovwajgSVkWzL7q2thAxeA5+CCYuXhyVVdghy+zkLPu3rHHdEeqnVZf+1bnwWgPjYZ+Wkmp7gyQjdAy5Mw4yP/9RBNFshNa6YW8dMVZ/kSQ4/Rb1Rh/b+eIn/DgwtSfedXBmkAkd2KYqA4nob7VxQyMfbrU3Sd5sLr+YA2NSyG365WGJAvzYUG7XNTt+3JsHiO6w5OG5Ll5OPL93JCeiqElFunQoBPCu4IVC/Bo+vlBoPJ6IRNvLRUHVtpb0IM12JzyvcbwXwQt4/FHE/3gbNsQQBAoICnxHj7J6+66JvStFyP7ULoDC7x/1JVE1EsiOln4q/sME12wt57CkcNmaP5jGlAjv5Qo3DnzVHLvuZ3jnFx3ZF10j2GTYX7Fb4jc9er3NTaagrSMHlNQyjH/o1nOpwA9lzGVWktCBDTHOvUyCbzFJYYwdrSrgv0cFqSfVcDKhqJMcg9W0zm+OtT1LMyJfc/ZAom2yw/iHtwhYtM2L91Gu3sIrA7Sjvp6HhhZyL5DoDJL7SyPOYoJhWY2fKWRHRc/LHr7kB8/cmR+xD8UxxUqigcwSEAaLwk93F7DxJ+A/NCcq7GpgzHLJ8oPw4v4Fgbuxt1hV7/btCRzzkuZ+sjjR1O7W/aQT9BX2XngHMLD6MbXj0vkLEMLfDpFtiePKWSBHEJDpWXC7REzRrh/NsZXmTb5OGR4iihvr+eqcXNFMqZOQFGu6nASqfP5O06o5q14LdWqtEe9yugQOG4uNpeUqf4wJ1pVtS3/uhdpVamhzn2BD7Slo4tEqwu8l5DPy5hfPssDCaKTvPjhjmg7iZBiHCpt0FBHsTROPSglkagRC47SSy2/KW+57b8aLwCbzlvdLsvQrGtRYFwG5qG3gwC/o9FUgbknU2h9+JmGHymcn+JS5ijJqyFoUra/qIc4Hk8e8USQEpM0sDxsohTL62vmGon306wfceGI75Nc8xu+qasoJFjE7TyrhyUtGks2oopBe/m/BF4bs7WoKvkgR1/O3ozdnMjIM+7OJNDWoA0Mv4576N+YtrFQFTFHTqGFsUv/jtKskCOGeomBUVPGx26LIw1G6h9Ake6MrZ6Fz+Fyy0+wvxLTZun7jQ1b8tqb0pPrWWB1jwcDnWTo0vkKz+0JG7XuTq6ibLk2i7Nm22JcCJ/Gyr9XC9x9CGrFKLcfEebTRddbb0r+UZ9qeEEQFp81z3u15UuCESeNCjuGdSpYKJI2lh67KWkarH+A+bcdeSuCyKqtoK8gClB+es+aQuCi8BdeS63VK6BHKu5F0ezXonhm2NQygkjuVuZ4fGZhcN/Bl4G+DH3LYR9OEKO+sGF1Mia3fLZx3yPDdNteYuFliEFeb8kY0M+ASgMStTnO7Tfd32zf0I0HAYaUSu6ih+XJ0R/cJ5Bqmp7rib5TY4+SdL/XO7hbQSqf2FVqVdXfkL8+3lYU8eI8hddmOzxzCatqYuJtpOLxqkymANsabcdwH2gr/XthNLtu3brFGEWGuw1kWGS59mDcGI6UPaWpjVMZWnWJOTXlEvhuyFv4ZtATIUibcxDalXjs+0f6/zZ/pqnHNDp0k3y2q838Ssy8AaTN4uAnLo2T0w1hwkyV6paOyKdl1qrapDLYHCJkUpQR5wS7x1dLD6srWZET2OidvnpHP52Tu+ph1SFJuiNYaB0ru/wOVDnlJbsRacsWiZIbzL4ErlPySS+vYDCxaKfKX5l2OEmPsyAeQicLgLqu6IZ2HnsVUZmJgU9zYMdE1s9nG7pMnpih5GcnkrLHKv5lfdNhkFpqXJBTPrHDz9XLoUd46sDVUz/8R+bEEHgLoSrXK0P/R9BinvdktzUZrjX9EEbkCCrhMUmN8tVjnexkwYyznoxY/1qeKbvaMhtOdvrG1kL5uUltMOK9qQ/jEnD8grBPXEAb/YN2z9KjMD9tsMSfcDA6dpas0iM3JScG68kkt4FfNJW/2ffiPrHfTJMGCydUYmTHuGrBO+NNMWHl5SGuPvFHVuoNKdWqZ55K5g/v/WPtsxp4x5Lq9RZFrYxHlFE2s3b+DZcmv3s/lVsbWdgx7QdX4DXZlRvEEgL77s1rGthtUMLreU8RGI7ibNbLkXWsFTofwWn0HRq2p3UUZXXkc2i42WtTAR2H9H6tMN2reDjP63E+cuUcKsVHqBPkgRa0xrWtdD/aINppeqCsFN/3NI1EPmndYOplxI44hRZA1SOZduhZ6v3F7qVUr3k6/Dq+NU9rNW8vec9NS1Ppm0tJmMNvonPLG1wZjs3ydCUrouw098b5H1iTV+igODIKOdmunCLyEy8YCDxQDMkHe6veEzH4lmPFkO+I5tVnQelf7KRVgUupp36CFU8mC0mMF14LJ4s58UyirLWKUlDbwJ+f8xOAs0YCcOUAU7rrIoWaKqGttl+s/1DRajdsW0DTXcjs8hzY78O4dwm1svX4PNl6yp6txEKXpb19dYeNSBQkSi9C/OYHxaALS7/A7ObngpmrCpPyWQ/wLdFFP4s1xcxPf2/7NfOpXyT2W5LaJQ5mAuKvxngOaqt0btUtzFbtPKMexiu7YB2bAnlsrPWokLOi6IIpzo+DmbajnoxBbj1zjnNC0iKQ2REeWabGWAOjQ5QUcuueD/1DXzh7FGHiMopniMzK/qTVKDtQ/Olgj37nrS4N2bEx0jChF0N/jlLNGDBwywm1cpKcuATZX+X8Y4Uli165lafyn7UZAz/4C28sFBL9hhJB+kuCFlWOKygolwbxswpFrgZOTwnvBj35YwvDT229kwM7tcMrrKqUBzWctjzsLZ0WNk+jLnd9jh1t81w8gEgyhfRZcUnqvbu53GXAZcPfVSLU1fnUmdY5qkPJ48f1BCbnI2C6v9rgBc/odFZsD91WN/oReiVsbtDQF63IkX1ROnf+zd3ijXQfk12+VRwg9e0rc67+n2uufQQDpqNa0PzqrFNJDidJ6+RrdNjfViaiG3CmGaqV5rJ+6gjBll6yG+qIJ9z2A8B+d10dADj7Hs52bxWMJKgh75zw1U6uSWob/v0vRSTUapId/gS14LiajNgYzVdjcGhdHQbvrRdh6NuF0q5zk05DpwApPTViH/JodeYWB5dYdaieUD4GgGkmjU3rXxc2jqsQwsSDCRdWMWnQxsAZd7Qb/fTFm/8EUEsDBBQAAgAIABJzikgEfFf8SgAAAGoAAAAbAAAAdW5pdmVyc2FsL3VuaXZlcnNhbC5wbmcueG1ss7GvyM1RKEstKs7Mz7NVMtQzULK34+WyKShKLctMLVeoAIoZ6RlAgJJCJSq3PDOlJMNWycLAEiGWkZqZnlFiq2RmYA4X1AcaCQBQSwECAAAUAAIACAASc4pIDmokTmIEAAAFEQAAHQAAAAAAAAABAAAAAAAAAAAAdW5pdmVyc2FsL2NvbW1vbl9tZXNzYWdlcy5sbmdQSwECAAAUAAIACAASc4pICH4LIykDAACGDAAAJwAAAAAAAAABAAAAAACdBAAAdW5pdmVyc2FsL2ZsYXNoX3B1Ymxpc2hpbmdfc2V0dGluZ3MueG1sUEsBAgAAFAACAAgAEnOKSLX8CWS6AgAAVQoAACEAAAAAAAAAAQAAAAAACwgAAHVuaXZlcnNhbC9mbGFzaF9za2luX3NldHRpbmdzLnhtbFBLAQIAABQAAgAIABJzikgqlg9n/gIAAJcLAAAmAAAAAAAAAAEAAAAAAAQLAAB1bml2ZXJzYWwvaHRtbF9wdWJsaXNoaW5nX3NldHRpbmdzLnhtbFBLAQIAABQAAgAIABJzikhocVKRmgEAAB8GAAAfAAAAAAAAAAEAAAAAAEYOAAB1bml2ZXJzYWwvaHRtbF9za2luX3NldHRpbmdzLmpzUEsBAgAAFAACAAgAEnOKSD08L9HBAAAA5QEAABoAAAAAAAAAAQAAAAAAHRAAAHVuaXZlcnNhbC9pMThuX3ByZXNldHMueG1sUEsBAgAAFAACAAgAEnOKSLO/s1BtAAAAcgAAABwAAAAAAAAAAQAAAAAAFhEAAHVuaXZlcnNhbC9sb2NhbF9zZXR0aW5ncy54bWxQSwECAAAUAAIACABElFdHI7RO+/sCAACwCAAAFAAAAAAAAAABAAAAAAC9EQAAdW5pdmVyc2FsL3BsYXllci54bWxQSwECAAAUAAIACAASc4pIn9CchYYJAAD4eAAAKQAAAAAAAAABAAAAAADqFAAAdW5pdmVyc2FsL3NraW5fY3VzdG9taXphdGlvbl9zZXR0aW5ncy54bWxQSwECAAAUAAIACAASc4pIutyi4vcMAADOGgAAFwAAAAAAAAAAAAAAAAC3HgAAdW5pdmVyc2FsL3VuaXZlcnNhbC5wbmdQSwECAAAUAAIACAASc4pIBHxX/EoAAABqAAAAGwAAAAAAAAABAAAAAADjKwAAdW5pdmVyc2FsL3VuaXZlcnNhbC5wbmcueG1sUEsFBgAAAAALAAsASQMAAGYsAAAAAA=="/>
  <p:tag name="ISPRING_PRESENTATION_TITLE" val="入职培训之员工手册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e051e63-751f-40fa-9ab0-84c32ebe92ee"/>
</p:tagLst>
</file>

<file path=ppt/theme/theme1.xml><?xml version="1.0" encoding="utf-8"?>
<a:theme xmlns:a="http://schemas.openxmlformats.org/drawingml/2006/main" name="Office 主题">
  <a:themeElements>
    <a:clrScheme name="自定义 22">
      <a:dk1>
        <a:sysClr val="windowText" lastClr="000000"/>
      </a:dk1>
      <a:lt1>
        <a:sysClr val="window" lastClr="FFFFFF"/>
      </a:lt1>
      <a:dk2>
        <a:srgbClr val="2D8DA8"/>
      </a:dk2>
      <a:lt2>
        <a:srgbClr val="F2F2F2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ACA"/>
        </a:solidFill>
        <a:ln>
          <a:noFill/>
        </a:ln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那拉提草原的天空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4A7B29"/>
      </a:accent1>
      <a:accent2>
        <a:srgbClr val="2A3D52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Microsoft Office PowerPoint</Application>
  <PresentationFormat>全屏显示(16:9)</PresentationFormat>
  <Paragraphs>286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方正兰亭黑_GBK</vt:lpstr>
      <vt:lpstr>汉仪晓波折纸体简</vt:lpstr>
      <vt:lpstr>黑体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Impact</vt:lpstr>
      <vt:lpstr>Wingdings</vt:lpstr>
      <vt:lpstr>Office 主题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提升中国医疗设备的世界地位 致力于成为全球医疗行业认可的品牌</vt:lpstr>
      <vt:lpstr>PowerPoint 演示文稿</vt:lpstr>
      <vt:lpstr>PowerPoint 演示文稿</vt:lpstr>
      <vt:lpstr>PowerPoint 演示文稿</vt:lpstr>
      <vt:lpstr>核心价值观</vt:lpstr>
      <vt:lpstr>PowerPoint 演示文稿</vt:lpstr>
      <vt:lpstr>核心业务理念</vt:lpstr>
      <vt:lpstr>PowerPoint 演示文稿</vt:lpstr>
      <vt:lpstr>PowerPoint 演示文稿</vt:lpstr>
      <vt:lpstr>我们丰富的产品管线</vt:lpstr>
      <vt:lpstr>我们的产品认证</vt:lpstr>
      <vt:lpstr>我们的销售网络渠道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入职培训之员工手册</dc:title>
  <dc:creator/>
  <cp:lastModifiedBy/>
  <cp:revision>5</cp:revision>
  <dcterms:created xsi:type="dcterms:W3CDTF">2016-04-22T07:17:00Z</dcterms:created>
  <dcterms:modified xsi:type="dcterms:W3CDTF">2022-06-21T11:46:42Z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13164E15EE2E428F8FD4094077EC546C</vt:lpwstr>
  </property>
  <property fmtid="{D5CDD505-2E9C-101B-9397-08002B2CF9AE}" pid="3" name="KSOProductBuildVer">
    <vt:lpwstr>2052-11.1.0.11365</vt:lpwstr>
  </property>
</Properties>
</file>